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76" r:id="rId2"/>
    <p:sldId id="376" r:id="rId3"/>
    <p:sldId id="278" r:id="rId4"/>
    <p:sldId id="401" r:id="rId5"/>
    <p:sldId id="534" r:id="rId6"/>
    <p:sldId id="535" r:id="rId7"/>
    <p:sldId id="354" r:id="rId8"/>
    <p:sldId id="536" r:id="rId9"/>
    <p:sldId id="454" r:id="rId10"/>
    <p:sldId id="491" r:id="rId11"/>
    <p:sldId id="509" r:id="rId12"/>
    <p:sldId id="494" r:id="rId13"/>
    <p:sldId id="495" r:id="rId14"/>
    <p:sldId id="496" r:id="rId15"/>
    <p:sldId id="506" r:id="rId16"/>
    <p:sldId id="507" r:id="rId17"/>
    <p:sldId id="512" r:id="rId18"/>
    <p:sldId id="531" r:id="rId19"/>
    <p:sldId id="513" r:id="rId20"/>
    <p:sldId id="514" r:id="rId21"/>
    <p:sldId id="530" r:id="rId22"/>
    <p:sldId id="460" r:id="rId23"/>
    <p:sldId id="508" r:id="rId24"/>
    <p:sldId id="472" r:id="rId25"/>
    <p:sldId id="409" r:id="rId26"/>
    <p:sldId id="523" r:id="rId27"/>
    <p:sldId id="532" r:id="rId28"/>
    <p:sldId id="533" r:id="rId29"/>
    <p:sldId id="400" r:id="rId30"/>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pley, Vicky" initials="CV" lastIdx="2" clrIdx="0">
    <p:extLst>
      <p:ext uri="{19B8F6BF-5375-455C-9EA6-DF929625EA0E}">
        <p15:presenceInfo xmlns:p15="http://schemas.microsoft.com/office/powerpoint/2012/main" userId="S-1-5-21-2643469532-2671065350-201696732-81575" providerId="AD"/>
      </p:ext>
    </p:extLst>
  </p:cmAuthor>
  <p:cmAuthor id="2" name="Toomey, Vicky" initials="TV" lastIdx="1" clrIdx="1">
    <p:extLst>
      <p:ext uri="{19B8F6BF-5375-455C-9EA6-DF929625EA0E}">
        <p15:presenceInfo xmlns:p15="http://schemas.microsoft.com/office/powerpoint/2012/main" userId="S-1-5-21-2643469532-2671065350-201696732-80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215C"/>
    <a:srgbClr val="FF9900"/>
    <a:srgbClr val="8BB7C5"/>
    <a:srgbClr val="6E8FB8"/>
    <a:srgbClr val="3FB4C3"/>
    <a:srgbClr val="849FC2"/>
    <a:srgbClr val="02A350"/>
    <a:srgbClr val="E8A519"/>
    <a:srgbClr val="D50057"/>
    <a:srgbClr val="C51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655" autoAdjust="0"/>
  </p:normalViewPr>
  <p:slideViewPr>
    <p:cSldViewPr snapToGrid="0" snapToObjects="1">
      <p:cViewPr varScale="1">
        <p:scale>
          <a:sx n="93" d="100"/>
          <a:sy n="93" d="100"/>
        </p:scale>
        <p:origin x="2028" y="78"/>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100" d="100"/>
        <a:sy n="100" d="100"/>
      </p:scale>
      <p:origin x="0" y="-4464"/>
    </p:cViewPr>
  </p:sorterViewPr>
  <p:notesViewPr>
    <p:cSldViewPr snapToGrid="0" snapToObjects="1">
      <p:cViewPr varScale="1">
        <p:scale>
          <a:sx n="68" d="100"/>
          <a:sy n="68" d="100"/>
        </p:scale>
        <p:origin x="25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rp\Data\AS\PUBLIC%20HEALTH%20TEAM\Information%20Management\Public%20Health%20Intelligence\JSNA\Southampton\Data%20Compendium\1%20-%20Updating\ObesityVTv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orp\Data\AS\PUBLIC%20HEALTH%20TEAM\Information%20Management\Public%20Health%20Intelligence\JSNA\Southampton\Data%20Compendium\1%20-%20Updating\ObesityVTv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orp\Data\AS\PUBLIC%20HEALTH%20TEAM\Information%20Management\Public%20Health%20Intelligence\JSNA\Southampton\Data%20Compendium\1%20-%20Updating\ObesityVTv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orp\Data\AS\PUBLIC%20HEALTH%20TEAM\Information%20Management\Public%20Health%20Intelligence\JSNA\Southampton\Data%20Compendium\1%20-%20Updating\ObesityVTv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orp\Data\AS\PUBLIC%20HEALTH%20TEAM\Information%20Management\Public%20Health%20Intelligence\JSNA\Southampton\Data%20Compendium\1%20-%20Updating\ObesityVTv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orp\Data\AS\PUBLIC%20HEALTH%20TEAM\Information%20Management\Public%20Health%20Intelligence\JSNA\Southampton\Data%20Compendium\1%20-%20Updating\ObesityVTv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orp\Data\AS\PUBLIC%20HEALTH%20TEAM\Information%20Management\Public%20Health%20Intelligence\JSNA\Southampton\Data%20Compendium\1%20-%20Updating\ObesityVTv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orp\data\AS\PUBLIC%20HEALTH%20TEAM\Information%20Management\Public%20Health%20Intelligence\JSNA\Southampton\Data%20Compendium\1%20-%20Updating\ObesityVTv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orp\data\AS\PUBLIC%20HEALTH%20TEAM\Information%20Management\Public%20Health%20Intelligence\JSNA\Southampton\Data%20Compendium\1%20-%20Updating\ObesityVTv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lumMod val="75000"/>
                    <a:lumOff val="25000"/>
                  </a:schemeClr>
                </a:solidFill>
                <a:latin typeface="+mn-lt"/>
                <a:ea typeface="Arial"/>
                <a:cs typeface="Arial"/>
              </a:defRPr>
            </a:pPr>
            <a:r>
              <a:rPr lang="en-GB" sz="1000" b="1" dirty="0">
                <a:solidFill>
                  <a:schemeClr val="tx1">
                    <a:lumMod val="75000"/>
                    <a:lumOff val="25000"/>
                  </a:schemeClr>
                </a:solidFill>
                <a:latin typeface="+mn-lt"/>
              </a:rPr>
              <a:t>Percentage of </a:t>
            </a:r>
            <a:r>
              <a:rPr lang="en-GB" sz="1000" b="1" dirty="0" smtClean="0">
                <a:solidFill>
                  <a:schemeClr val="tx1">
                    <a:lumMod val="75000"/>
                    <a:lumOff val="25000"/>
                  </a:schemeClr>
                </a:solidFill>
                <a:latin typeface="+mn-lt"/>
              </a:rPr>
              <a:t>children </a:t>
            </a:r>
            <a:r>
              <a:rPr lang="en-GB" sz="1000" b="1" dirty="0">
                <a:solidFill>
                  <a:schemeClr val="tx1">
                    <a:lumMod val="75000"/>
                    <a:lumOff val="25000"/>
                  </a:schemeClr>
                </a:solidFill>
                <a:latin typeface="+mn-lt"/>
              </a:rPr>
              <a:t>c</a:t>
            </a:r>
            <a:r>
              <a:rPr lang="en-GB" sz="1000" b="1" dirty="0" smtClean="0">
                <a:solidFill>
                  <a:schemeClr val="tx1">
                    <a:lumMod val="75000"/>
                    <a:lumOff val="25000"/>
                  </a:schemeClr>
                </a:solidFill>
                <a:latin typeface="+mn-lt"/>
              </a:rPr>
              <a:t>onsidered </a:t>
            </a:r>
            <a:r>
              <a:rPr lang="en-GB" sz="1000" b="1" dirty="0">
                <a:solidFill>
                  <a:schemeClr val="tx1">
                    <a:lumMod val="75000"/>
                    <a:lumOff val="25000"/>
                  </a:schemeClr>
                </a:solidFill>
                <a:latin typeface="+mn-lt"/>
              </a:rPr>
              <a:t>to be Overweight (Including Obese) in Year </a:t>
            </a:r>
            <a:r>
              <a:rPr lang="en-GB" sz="1000" b="1" dirty="0" smtClean="0">
                <a:solidFill>
                  <a:schemeClr val="tx1">
                    <a:lumMod val="75000"/>
                    <a:lumOff val="25000"/>
                  </a:schemeClr>
                </a:solidFill>
                <a:latin typeface="+mn-lt"/>
              </a:rPr>
              <a:t>R by </a:t>
            </a:r>
            <a:r>
              <a:rPr lang="en-GB" sz="1000" b="1" i="0" baseline="0" dirty="0" smtClean="0">
                <a:solidFill>
                  <a:schemeClr val="tx1">
                    <a:lumMod val="75000"/>
                    <a:lumOff val="25000"/>
                  </a:schemeClr>
                </a:solidFill>
                <a:effectLst/>
                <a:latin typeface="+mn-lt"/>
              </a:rPr>
              <a:t>Southampton Wards</a:t>
            </a:r>
            <a:r>
              <a:rPr lang="en-GB" sz="1000" b="1" dirty="0" smtClean="0">
                <a:solidFill>
                  <a:schemeClr val="tx1">
                    <a:lumMod val="75000"/>
                    <a:lumOff val="25000"/>
                  </a:schemeClr>
                </a:solidFill>
                <a:latin typeface="+mn-lt"/>
              </a:rPr>
              <a:t>: 2016/17 </a:t>
            </a:r>
            <a:r>
              <a:rPr lang="en-GB" sz="1000" b="1" dirty="0">
                <a:solidFill>
                  <a:schemeClr val="tx1">
                    <a:lumMod val="75000"/>
                    <a:lumOff val="25000"/>
                  </a:schemeClr>
                </a:solidFill>
                <a:latin typeface="+mn-lt"/>
              </a:rPr>
              <a:t>to </a:t>
            </a:r>
            <a:r>
              <a:rPr lang="en-GB" sz="1000" b="1" dirty="0" smtClean="0">
                <a:solidFill>
                  <a:schemeClr val="tx1">
                    <a:lumMod val="75000"/>
                    <a:lumOff val="25000"/>
                  </a:schemeClr>
                </a:solidFill>
                <a:latin typeface="+mn-lt"/>
              </a:rPr>
              <a:t>2018/19 (</a:t>
            </a:r>
            <a:r>
              <a:rPr lang="en-GB" sz="1000" b="1" dirty="0">
                <a:solidFill>
                  <a:schemeClr val="tx1">
                    <a:lumMod val="75000"/>
                    <a:lumOff val="25000"/>
                  </a:schemeClr>
                </a:solidFill>
                <a:latin typeface="+mn-lt"/>
              </a:rPr>
              <a:t>pooled</a:t>
            </a:r>
            <a:r>
              <a:rPr lang="en-GB" sz="1000" b="1" dirty="0" smtClean="0">
                <a:solidFill>
                  <a:schemeClr val="tx1">
                    <a:lumMod val="75000"/>
                    <a:lumOff val="25000"/>
                  </a:schemeClr>
                </a:solidFill>
                <a:latin typeface="+mn-lt"/>
              </a:rPr>
              <a:t>)</a:t>
            </a:r>
            <a:endParaRPr lang="en-GB" sz="1000" b="1" dirty="0">
              <a:solidFill>
                <a:schemeClr val="tx1">
                  <a:lumMod val="75000"/>
                  <a:lumOff val="25000"/>
                </a:schemeClr>
              </a:solidFill>
              <a:latin typeface="+mn-lt"/>
            </a:endParaRPr>
          </a:p>
        </c:rich>
      </c:tx>
      <c:layout>
        <c:manualLayout>
          <c:xMode val="edge"/>
          <c:yMode val="edge"/>
          <c:x val="0.13871486348389397"/>
          <c:y val="0"/>
        </c:manualLayout>
      </c:layout>
      <c:overlay val="0"/>
      <c:spPr>
        <a:noFill/>
        <a:ln w="25400">
          <a:noFill/>
        </a:ln>
      </c:spPr>
    </c:title>
    <c:autoTitleDeleted val="0"/>
    <c:plotArea>
      <c:layout>
        <c:manualLayout>
          <c:layoutTarget val="inner"/>
          <c:xMode val="edge"/>
          <c:yMode val="edge"/>
          <c:x val="0.21272560615814096"/>
          <c:y val="0.1319573928109139"/>
          <c:w val="0.7266193431557576"/>
          <c:h val="0.70775318515738872"/>
        </c:manualLayout>
      </c:layout>
      <c:barChart>
        <c:barDir val="bar"/>
        <c:grouping val="clustered"/>
        <c:varyColors val="0"/>
        <c:ser>
          <c:idx val="0"/>
          <c:order val="0"/>
          <c:tx>
            <c:v>Year R</c:v>
          </c:tx>
          <c:spPr>
            <a:solidFill>
              <a:srgbClr val="002F6D"/>
            </a:solidFill>
            <a:ln w="12700">
              <a:solidFill>
                <a:srgbClr val="000000"/>
              </a:solidFill>
              <a:prstDash val="solid"/>
            </a:ln>
          </c:spPr>
          <c:invertIfNegative val="0"/>
          <c:dPt>
            <c:idx val="0"/>
            <c:invertIfNegative val="0"/>
            <c:bubble3D val="0"/>
            <c:spPr>
              <a:solidFill>
                <a:srgbClr val="002F6D"/>
              </a:solidFill>
              <a:ln w="25400">
                <a:noFill/>
              </a:ln>
            </c:spPr>
          </c:dPt>
          <c:dPt>
            <c:idx val="1"/>
            <c:invertIfNegative val="0"/>
            <c:bubble3D val="0"/>
            <c:spPr>
              <a:solidFill>
                <a:srgbClr val="002F6D"/>
              </a:solidFill>
              <a:ln w="25400">
                <a:noFill/>
              </a:ln>
            </c:spPr>
          </c:dPt>
          <c:dPt>
            <c:idx val="2"/>
            <c:invertIfNegative val="0"/>
            <c:bubble3D val="0"/>
            <c:spPr>
              <a:solidFill>
                <a:srgbClr val="002F6D"/>
              </a:solidFill>
              <a:ln w="25400">
                <a:noFill/>
              </a:ln>
            </c:spPr>
          </c:dPt>
          <c:dPt>
            <c:idx val="3"/>
            <c:invertIfNegative val="0"/>
            <c:bubble3D val="0"/>
            <c:spPr>
              <a:solidFill>
                <a:srgbClr val="002F6D"/>
              </a:solidFill>
              <a:ln w="25400">
                <a:noFill/>
              </a:ln>
            </c:spPr>
          </c:dPt>
          <c:dPt>
            <c:idx val="4"/>
            <c:invertIfNegative val="0"/>
            <c:bubble3D val="0"/>
            <c:spPr>
              <a:solidFill>
                <a:srgbClr val="002F6D"/>
              </a:solidFill>
              <a:ln w="25400">
                <a:noFill/>
              </a:ln>
            </c:spPr>
          </c:dPt>
          <c:dPt>
            <c:idx val="5"/>
            <c:invertIfNegative val="0"/>
            <c:bubble3D val="0"/>
            <c:spPr>
              <a:solidFill>
                <a:srgbClr val="002F6D"/>
              </a:solidFill>
              <a:ln w="25400">
                <a:noFill/>
              </a:ln>
            </c:spPr>
          </c:dPt>
          <c:dPt>
            <c:idx val="6"/>
            <c:invertIfNegative val="0"/>
            <c:bubble3D val="0"/>
            <c:spPr>
              <a:solidFill>
                <a:srgbClr val="002F6D"/>
              </a:solidFill>
              <a:ln w="25400">
                <a:noFill/>
              </a:ln>
            </c:spPr>
          </c:dPt>
          <c:dPt>
            <c:idx val="7"/>
            <c:invertIfNegative val="0"/>
            <c:bubble3D val="0"/>
            <c:spPr>
              <a:solidFill>
                <a:srgbClr val="FF6B00"/>
              </a:solidFill>
              <a:ln w="25400">
                <a:noFill/>
              </a:ln>
            </c:spPr>
          </c:dPt>
          <c:dPt>
            <c:idx val="8"/>
            <c:invertIfNegative val="0"/>
            <c:bubble3D val="0"/>
            <c:spPr>
              <a:solidFill>
                <a:srgbClr val="002F6D"/>
              </a:solidFill>
              <a:ln w="25400">
                <a:noFill/>
              </a:ln>
            </c:spPr>
          </c:dPt>
          <c:dPt>
            <c:idx val="9"/>
            <c:invertIfNegative val="0"/>
            <c:bubble3D val="0"/>
            <c:spPr>
              <a:solidFill>
                <a:srgbClr val="002F6D"/>
              </a:solidFill>
              <a:ln w="25400">
                <a:noFill/>
              </a:ln>
            </c:spPr>
          </c:dPt>
          <c:dPt>
            <c:idx val="10"/>
            <c:invertIfNegative val="0"/>
            <c:bubble3D val="0"/>
            <c:spPr>
              <a:solidFill>
                <a:srgbClr val="002F6D"/>
              </a:solidFill>
              <a:ln w="25400">
                <a:noFill/>
              </a:ln>
            </c:spPr>
          </c:dPt>
          <c:dPt>
            <c:idx val="11"/>
            <c:invertIfNegative val="0"/>
            <c:bubble3D val="0"/>
            <c:spPr>
              <a:solidFill>
                <a:srgbClr val="002F6D"/>
              </a:solidFill>
              <a:ln w="25400">
                <a:noFill/>
              </a:ln>
            </c:spPr>
          </c:dPt>
          <c:dPt>
            <c:idx val="12"/>
            <c:invertIfNegative val="0"/>
            <c:bubble3D val="0"/>
            <c:spPr>
              <a:solidFill>
                <a:srgbClr val="002F6D"/>
              </a:solidFill>
              <a:ln w="25400">
                <a:noFill/>
              </a:ln>
            </c:spPr>
          </c:dPt>
          <c:dPt>
            <c:idx val="13"/>
            <c:invertIfNegative val="0"/>
            <c:bubble3D val="0"/>
            <c:spPr>
              <a:solidFill>
                <a:srgbClr val="002F6D"/>
              </a:solidFill>
              <a:ln w="25400">
                <a:noFill/>
              </a:ln>
            </c:spPr>
          </c:dPt>
          <c:dPt>
            <c:idx val="14"/>
            <c:invertIfNegative val="0"/>
            <c:bubble3D val="0"/>
            <c:spPr>
              <a:solidFill>
                <a:srgbClr val="002F6D"/>
              </a:solidFill>
              <a:ln w="25400">
                <a:noFill/>
              </a:ln>
            </c:spPr>
          </c:dPt>
          <c:dPt>
            <c:idx val="15"/>
            <c:invertIfNegative val="0"/>
            <c:bubble3D val="0"/>
            <c:spPr>
              <a:solidFill>
                <a:srgbClr val="002F6D"/>
              </a:solidFill>
              <a:ln w="25400">
                <a:noFill/>
              </a:ln>
            </c:spPr>
          </c:dPt>
          <c:dPt>
            <c:idx val="16"/>
            <c:invertIfNegative val="0"/>
            <c:bubble3D val="0"/>
            <c:spPr>
              <a:solidFill>
                <a:srgbClr val="002F6D"/>
              </a:solidFill>
              <a:ln w="25400">
                <a:noFill/>
              </a:ln>
            </c:spPr>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'NCMP Wards'!$J$33:$J$49</c:f>
                <c:numCache>
                  <c:formatCode>General</c:formatCode>
                  <c:ptCount val="17"/>
                  <c:pt idx="0">
                    <c:v>3.6419578413954987</c:v>
                  </c:pt>
                  <c:pt idx="1">
                    <c:v>4.3709055373342878</c:v>
                  </c:pt>
                  <c:pt idx="2">
                    <c:v>3.7469620380259983</c:v>
                  </c:pt>
                  <c:pt idx="3">
                    <c:v>4.4615115526048363</c:v>
                  </c:pt>
                  <c:pt idx="4">
                    <c:v>3.4630328768302263</c:v>
                  </c:pt>
                  <c:pt idx="5">
                    <c:v>3.8833956555146898</c:v>
                  </c:pt>
                  <c:pt idx="6">
                    <c:v>3.9883501225112319</c:v>
                  </c:pt>
                  <c:pt idx="7">
                    <c:v>0.92306399818230389</c:v>
                  </c:pt>
                  <c:pt idx="8">
                    <c:v>3.6377183168900089</c:v>
                  </c:pt>
                  <c:pt idx="9">
                    <c:v>3.5237599815249823</c:v>
                  </c:pt>
                  <c:pt idx="10">
                    <c:v>3.2952810588862818</c:v>
                  </c:pt>
                  <c:pt idx="11">
                    <c:v>3.7890629358617005</c:v>
                  </c:pt>
                  <c:pt idx="12">
                    <c:v>3.6117144925365494</c:v>
                  </c:pt>
                  <c:pt idx="13">
                    <c:v>4.7627892991240799</c:v>
                  </c:pt>
                  <c:pt idx="14">
                    <c:v>4.1833851457602833</c:v>
                  </c:pt>
                  <c:pt idx="15">
                    <c:v>4.4534851548176491</c:v>
                  </c:pt>
                  <c:pt idx="16">
                    <c:v>3.8190194370854194</c:v>
                  </c:pt>
                </c:numCache>
              </c:numRef>
            </c:plus>
            <c:minus>
              <c:numRef>
                <c:f>'NCMP Wards'!$I$33:$I$49</c:f>
                <c:numCache>
                  <c:formatCode>General</c:formatCode>
                  <c:ptCount val="17"/>
                  <c:pt idx="0">
                    <c:v>3.4553356126938013</c:v>
                  </c:pt>
                  <c:pt idx="1">
                    <c:v>4.0970985575954728</c:v>
                  </c:pt>
                  <c:pt idx="2">
                    <c:v>3.4846399362017166</c:v>
                  </c:pt>
                  <c:pt idx="3">
                    <c:v>4.0946767301815363</c:v>
                  </c:pt>
                  <c:pt idx="4">
                    <c:v>3.2264488806661653</c:v>
                  </c:pt>
                  <c:pt idx="5">
                    <c:v>3.5832692928821359</c:v>
                  </c:pt>
                  <c:pt idx="6">
                    <c:v>3.6701855790442366</c:v>
                  </c:pt>
                  <c:pt idx="7">
                    <c:v>0.90408118386566372</c:v>
                  </c:pt>
                  <c:pt idx="8">
                    <c:v>3.3574797387749769</c:v>
                  </c:pt>
                  <c:pt idx="9">
                    <c:v>3.2580550333002734</c:v>
                  </c:pt>
                  <c:pt idx="10">
                    <c:v>3.0591834685883477</c:v>
                  </c:pt>
                  <c:pt idx="11">
                    <c:v>3.4489125291867531</c:v>
                  </c:pt>
                  <c:pt idx="12">
                    <c:v>3.2896469832644186</c:v>
                  </c:pt>
                  <c:pt idx="13">
                    <c:v>4.1854933711421474</c:v>
                  </c:pt>
                  <c:pt idx="14">
                    <c:v>3.7272718428583183</c:v>
                  </c:pt>
                  <c:pt idx="15">
                    <c:v>3.9318809147432905</c:v>
                  </c:pt>
                  <c:pt idx="16">
                    <c:v>3.4236774585168064</c:v>
                  </c:pt>
                </c:numCache>
              </c:numRef>
            </c:minus>
            <c:spPr>
              <a:ln w="12700">
                <a:solidFill>
                  <a:srgbClr val="000000"/>
                </a:solidFill>
                <a:prstDash val="solid"/>
              </a:ln>
            </c:spPr>
          </c:errBars>
          <c:cat>
            <c:strRef>
              <c:f>'NCMP Wards'!$B$33:$B$49</c:f>
              <c:strCache>
                <c:ptCount val="17"/>
                <c:pt idx="0">
                  <c:v>Redbridge</c:v>
                </c:pt>
                <c:pt idx="1">
                  <c:v>Coxford</c:v>
                </c:pt>
                <c:pt idx="2">
                  <c:v>Woolston</c:v>
                </c:pt>
                <c:pt idx="3">
                  <c:v>Sholing</c:v>
                </c:pt>
                <c:pt idx="4">
                  <c:v>Bitterne</c:v>
                </c:pt>
                <c:pt idx="5">
                  <c:v>Harefield</c:v>
                </c:pt>
                <c:pt idx="6">
                  <c:v>Bargate</c:v>
                </c:pt>
                <c:pt idx="7">
                  <c:v>Southampton</c:v>
                </c:pt>
                <c:pt idx="8">
                  <c:v>Bevois</c:v>
                </c:pt>
                <c:pt idx="9">
                  <c:v>Shirley</c:v>
                </c:pt>
                <c:pt idx="10">
                  <c:v>Millbrook</c:v>
                </c:pt>
                <c:pt idx="11">
                  <c:v>Peartree</c:v>
                </c:pt>
                <c:pt idx="12">
                  <c:v>Bitterne Park</c:v>
                </c:pt>
                <c:pt idx="13">
                  <c:v>Bassett</c:v>
                </c:pt>
                <c:pt idx="14">
                  <c:v>Swaythling</c:v>
                </c:pt>
                <c:pt idx="15">
                  <c:v>Portswood</c:v>
                </c:pt>
                <c:pt idx="16">
                  <c:v>Freemantle</c:v>
                </c:pt>
              </c:strCache>
            </c:strRef>
          </c:cat>
          <c:val>
            <c:numRef>
              <c:f>'NCMP Wards'!$E$33:$E$49</c:f>
              <c:numCache>
                <c:formatCode>0.0</c:formatCode>
                <c:ptCount val="17"/>
                <c:pt idx="0">
                  <c:v>29.331306990881462</c:v>
                </c:pt>
                <c:pt idx="1">
                  <c:v>28.850325379609544</c:v>
                </c:pt>
                <c:pt idx="2">
                  <c:v>24.781849912739965</c:v>
                </c:pt>
                <c:pt idx="3">
                  <c:v>24.757281553398059</c:v>
                </c:pt>
                <c:pt idx="4">
                  <c:v>24.00611620795107</c:v>
                </c:pt>
                <c:pt idx="5">
                  <c:v>23.709369024856596</c:v>
                </c:pt>
                <c:pt idx="6">
                  <c:v>23.588709677419356</c:v>
                </c:pt>
                <c:pt idx="7">
                  <c:v>23.082497886218142</c:v>
                </c:pt>
                <c:pt idx="8">
                  <c:v>22.797927461139896</c:v>
                </c:pt>
                <c:pt idx="9">
                  <c:v>22.67536704730832</c:v>
                </c:pt>
                <c:pt idx="10">
                  <c:v>22.510822510822511</c:v>
                </c:pt>
                <c:pt idx="11">
                  <c:v>20.939334637964773</c:v>
                </c:pt>
                <c:pt idx="12">
                  <c:v>20.363636363636363</c:v>
                </c:pt>
                <c:pt idx="13">
                  <c:v>19.375</c:v>
                </c:pt>
                <c:pt idx="14">
                  <c:v>19.25925925925926</c:v>
                </c:pt>
                <c:pt idx="15">
                  <c:v>18.994413407821227</c:v>
                </c:pt>
                <c:pt idx="16">
                  <c:v>18.816067653276956</c:v>
                </c:pt>
              </c:numCache>
            </c:numRef>
          </c:val>
        </c:ser>
        <c:dLbls>
          <c:showLegendKey val="0"/>
          <c:showVal val="0"/>
          <c:showCatName val="0"/>
          <c:showSerName val="0"/>
          <c:showPercent val="0"/>
          <c:showBubbleSize val="0"/>
        </c:dLbls>
        <c:gapWidth val="30"/>
        <c:axId val="314536680"/>
        <c:axId val="314537072"/>
      </c:barChart>
      <c:catAx>
        <c:axId val="314536680"/>
        <c:scaling>
          <c:orientation val="minMax"/>
        </c:scaling>
        <c:delete val="0"/>
        <c:axPos val="l"/>
        <c:numFmt formatCode="General" sourceLinked="1"/>
        <c:majorTickMark val="out"/>
        <c:minorTickMark val="none"/>
        <c:tickLblPos val="nextTo"/>
        <c:spPr>
          <a:ln w="3175">
            <a:solidFill>
              <a:schemeClr val="bg1">
                <a:lumMod val="50000"/>
              </a:schemeClr>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7072"/>
        <c:crosses val="autoZero"/>
        <c:auto val="1"/>
        <c:lblAlgn val="ctr"/>
        <c:lblOffset val="100"/>
        <c:tickLblSkip val="1"/>
        <c:tickMarkSkip val="1"/>
        <c:noMultiLvlLbl val="0"/>
      </c:catAx>
      <c:valAx>
        <c:axId val="314537072"/>
        <c:scaling>
          <c:orientation val="minMax"/>
        </c:scaling>
        <c:delete val="0"/>
        <c:axPos val="b"/>
        <c:majorGridlines>
          <c:spPr>
            <a:ln w="3175">
              <a:solidFill>
                <a:schemeClr val="bg1">
                  <a:lumMod val="85000"/>
                </a:schemeClr>
              </a:solidFill>
              <a:prstDash val="solid"/>
            </a:ln>
          </c:spPr>
        </c:majorGridlines>
        <c:title>
          <c:tx>
            <c:rich>
              <a:bodyPr/>
              <a:lstStyle/>
              <a:p>
                <a:pPr>
                  <a:defRPr sz="900" b="0" i="0" u="none" strike="noStrike" baseline="0">
                    <a:solidFill>
                      <a:srgbClr val="000000"/>
                    </a:solidFill>
                    <a:latin typeface="+mn-lt"/>
                    <a:ea typeface="Arial"/>
                    <a:cs typeface="Arial"/>
                  </a:defRPr>
                </a:pPr>
                <a:r>
                  <a:rPr lang="en-GB" dirty="0">
                    <a:latin typeface="+mn-lt"/>
                  </a:rPr>
                  <a:t>Overweight Prevalence (</a:t>
                </a:r>
                <a:r>
                  <a:rPr lang="en-GB" dirty="0" smtClean="0">
                    <a:latin typeface="+mn-lt"/>
                  </a:rPr>
                  <a:t>incl. </a:t>
                </a:r>
                <a:r>
                  <a:rPr lang="en-GB" dirty="0">
                    <a:latin typeface="+mn-lt"/>
                  </a:rPr>
                  <a:t>obese</a:t>
                </a:r>
                <a:r>
                  <a:rPr lang="en-GB" dirty="0" smtClean="0">
                    <a:latin typeface="+mn-lt"/>
                  </a:rPr>
                  <a:t>) %</a:t>
                </a:r>
                <a:endParaRPr lang="en-GB" dirty="0">
                  <a:latin typeface="+mn-lt"/>
                </a:endParaRPr>
              </a:p>
            </c:rich>
          </c:tx>
          <c:layout>
            <c:manualLayout>
              <c:xMode val="edge"/>
              <c:yMode val="edge"/>
              <c:x val="0.30934208651095468"/>
              <c:y val="0.87761906382996413"/>
            </c:manualLayout>
          </c:layout>
          <c:overlay val="0"/>
          <c:spPr>
            <a:noFill/>
            <a:ln w="25400">
              <a:noFill/>
            </a:ln>
          </c:spPr>
        </c:title>
        <c:numFmt formatCode="0" sourceLinked="0"/>
        <c:majorTickMark val="out"/>
        <c:minorTickMark val="none"/>
        <c:tickLblPos val="nextTo"/>
        <c:spPr>
          <a:ln w="3175">
            <a:solidFill>
              <a:schemeClr val="bg1">
                <a:lumMod val="50000"/>
              </a:schemeClr>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6680"/>
        <c:crosses val="autoZero"/>
        <c:crossBetween val="between"/>
        <c:majorUnit val="5"/>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chemeClr val="tx1">
                    <a:lumMod val="75000"/>
                    <a:lumOff val="25000"/>
                  </a:schemeClr>
                </a:solidFill>
                <a:latin typeface="+mn-lt"/>
                <a:ea typeface="Arial"/>
                <a:cs typeface="Arial"/>
              </a:defRPr>
            </a:pPr>
            <a:r>
              <a:rPr lang="en-GB" sz="1000" dirty="0">
                <a:solidFill>
                  <a:schemeClr val="tx1">
                    <a:lumMod val="75000"/>
                    <a:lumOff val="25000"/>
                  </a:schemeClr>
                </a:solidFill>
                <a:latin typeface="+mn-lt"/>
              </a:rPr>
              <a:t>Percentage of </a:t>
            </a:r>
            <a:r>
              <a:rPr lang="en-GB" sz="1000" dirty="0" smtClean="0">
                <a:solidFill>
                  <a:schemeClr val="tx1">
                    <a:lumMod val="75000"/>
                    <a:lumOff val="25000"/>
                  </a:schemeClr>
                </a:solidFill>
                <a:latin typeface="+mn-lt"/>
              </a:rPr>
              <a:t>children </a:t>
            </a:r>
            <a:r>
              <a:rPr lang="en-GB" sz="1000" dirty="0">
                <a:solidFill>
                  <a:schemeClr val="tx1">
                    <a:lumMod val="75000"/>
                    <a:lumOff val="25000"/>
                  </a:schemeClr>
                </a:solidFill>
                <a:latin typeface="+mn-lt"/>
              </a:rPr>
              <a:t>c</a:t>
            </a:r>
            <a:r>
              <a:rPr lang="en-GB" sz="1000" dirty="0" smtClean="0">
                <a:solidFill>
                  <a:schemeClr val="tx1">
                    <a:lumMod val="75000"/>
                    <a:lumOff val="25000"/>
                  </a:schemeClr>
                </a:solidFill>
                <a:latin typeface="+mn-lt"/>
              </a:rPr>
              <a:t>onsidered </a:t>
            </a:r>
            <a:r>
              <a:rPr lang="en-GB" sz="1000" dirty="0">
                <a:solidFill>
                  <a:schemeClr val="tx1">
                    <a:lumMod val="75000"/>
                    <a:lumOff val="25000"/>
                  </a:schemeClr>
                </a:solidFill>
                <a:latin typeface="+mn-lt"/>
              </a:rPr>
              <a:t>to be Overweight (Including Obese) in Year </a:t>
            </a:r>
            <a:r>
              <a:rPr lang="en-GB" sz="1000" dirty="0" smtClean="0">
                <a:solidFill>
                  <a:schemeClr val="tx1">
                    <a:lumMod val="75000"/>
                    <a:lumOff val="25000"/>
                  </a:schemeClr>
                </a:solidFill>
                <a:latin typeface="+mn-lt"/>
              </a:rPr>
              <a:t>6 by Southampton Wards: 2016/17 to 2018/19 (pooled)</a:t>
            </a:r>
            <a:endParaRPr lang="en-GB" sz="1000" dirty="0">
              <a:solidFill>
                <a:schemeClr val="tx1">
                  <a:lumMod val="75000"/>
                  <a:lumOff val="25000"/>
                </a:schemeClr>
              </a:solidFill>
              <a:latin typeface="+mn-lt"/>
            </a:endParaRPr>
          </a:p>
        </c:rich>
      </c:tx>
      <c:layout>
        <c:manualLayout>
          <c:xMode val="edge"/>
          <c:yMode val="edge"/>
          <c:x val="0.13669083630733209"/>
          <c:y val="9.0744101633393835E-3"/>
        </c:manualLayout>
      </c:layout>
      <c:overlay val="0"/>
      <c:spPr>
        <a:noFill/>
        <a:ln w="25400">
          <a:noFill/>
        </a:ln>
      </c:spPr>
    </c:title>
    <c:autoTitleDeleted val="0"/>
    <c:plotArea>
      <c:layout>
        <c:manualLayout>
          <c:layoutTarget val="inner"/>
          <c:xMode val="edge"/>
          <c:yMode val="edge"/>
          <c:x val="0.22304606510389982"/>
          <c:y val="0.1402837184517163"/>
          <c:w val="0.7266193431557576"/>
          <c:h val="0.69712096805358115"/>
        </c:manualLayout>
      </c:layout>
      <c:barChart>
        <c:barDir val="bar"/>
        <c:grouping val="clustered"/>
        <c:varyColors val="0"/>
        <c:ser>
          <c:idx val="0"/>
          <c:order val="0"/>
          <c:tx>
            <c:v>Year 6</c:v>
          </c:tx>
          <c:spPr>
            <a:solidFill>
              <a:srgbClr val="002F6D"/>
            </a:solidFill>
            <a:ln w="12700">
              <a:solidFill>
                <a:srgbClr val="000000"/>
              </a:solidFill>
              <a:prstDash val="solid"/>
            </a:ln>
          </c:spPr>
          <c:invertIfNegative val="0"/>
          <c:dPt>
            <c:idx val="0"/>
            <c:invertIfNegative val="0"/>
            <c:bubble3D val="0"/>
            <c:spPr>
              <a:solidFill>
                <a:srgbClr val="002F6D"/>
              </a:solidFill>
              <a:ln w="25400">
                <a:noFill/>
              </a:ln>
            </c:spPr>
          </c:dPt>
          <c:dPt>
            <c:idx val="1"/>
            <c:invertIfNegative val="0"/>
            <c:bubble3D val="0"/>
            <c:spPr>
              <a:solidFill>
                <a:srgbClr val="002F6D"/>
              </a:solidFill>
              <a:ln w="25400">
                <a:noFill/>
              </a:ln>
            </c:spPr>
          </c:dPt>
          <c:dPt>
            <c:idx val="2"/>
            <c:invertIfNegative val="0"/>
            <c:bubble3D val="0"/>
            <c:spPr>
              <a:solidFill>
                <a:srgbClr val="002F6D"/>
              </a:solidFill>
              <a:ln w="25400">
                <a:noFill/>
              </a:ln>
            </c:spPr>
          </c:dPt>
          <c:dPt>
            <c:idx val="3"/>
            <c:invertIfNegative val="0"/>
            <c:bubble3D val="0"/>
            <c:spPr>
              <a:solidFill>
                <a:srgbClr val="002F6D"/>
              </a:solidFill>
              <a:ln w="25400">
                <a:noFill/>
              </a:ln>
            </c:spPr>
          </c:dPt>
          <c:dPt>
            <c:idx val="4"/>
            <c:invertIfNegative val="0"/>
            <c:bubble3D val="0"/>
            <c:spPr>
              <a:solidFill>
                <a:srgbClr val="002F6D"/>
              </a:solidFill>
              <a:ln w="25400">
                <a:noFill/>
              </a:ln>
            </c:spPr>
          </c:dPt>
          <c:dPt>
            <c:idx val="5"/>
            <c:invertIfNegative val="0"/>
            <c:bubble3D val="0"/>
            <c:spPr>
              <a:solidFill>
                <a:srgbClr val="002F6D"/>
              </a:solidFill>
              <a:ln w="25400">
                <a:noFill/>
              </a:ln>
            </c:spPr>
          </c:dPt>
          <c:dPt>
            <c:idx val="6"/>
            <c:invertIfNegative val="0"/>
            <c:bubble3D val="0"/>
            <c:spPr>
              <a:solidFill>
                <a:srgbClr val="002F6D"/>
              </a:solidFill>
              <a:ln w="25400">
                <a:noFill/>
              </a:ln>
            </c:spPr>
          </c:dPt>
          <c:dPt>
            <c:idx val="7"/>
            <c:invertIfNegative val="0"/>
            <c:bubble3D val="0"/>
            <c:spPr>
              <a:solidFill>
                <a:srgbClr val="002F6D"/>
              </a:solidFill>
              <a:ln w="25400">
                <a:noFill/>
              </a:ln>
            </c:spPr>
          </c:dPt>
          <c:dPt>
            <c:idx val="8"/>
            <c:invertIfNegative val="0"/>
            <c:bubble3D val="0"/>
            <c:spPr>
              <a:solidFill>
                <a:srgbClr val="002F6D"/>
              </a:solidFill>
              <a:ln w="25400">
                <a:noFill/>
              </a:ln>
            </c:spPr>
          </c:dPt>
          <c:dPt>
            <c:idx val="9"/>
            <c:invertIfNegative val="0"/>
            <c:bubble3D val="0"/>
            <c:spPr>
              <a:solidFill>
                <a:srgbClr val="FF6B00"/>
              </a:solidFill>
              <a:ln w="25400">
                <a:noFill/>
              </a:ln>
            </c:spPr>
          </c:dPt>
          <c:dPt>
            <c:idx val="10"/>
            <c:invertIfNegative val="0"/>
            <c:bubble3D val="0"/>
            <c:spPr>
              <a:solidFill>
                <a:srgbClr val="002F6D"/>
              </a:solidFill>
              <a:ln w="25400">
                <a:noFill/>
              </a:ln>
            </c:spPr>
          </c:dPt>
          <c:dPt>
            <c:idx val="11"/>
            <c:invertIfNegative val="0"/>
            <c:bubble3D val="0"/>
            <c:spPr>
              <a:solidFill>
                <a:srgbClr val="002F6D"/>
              </a:solidFill>
              <a:ln w="25400">
                <a:noFill/>
              </a:ln>
            </c:spPr>
          </c:dPt>
          <c:dPt>
            <c:idx val="12"/>
            <c:invertIfNegative val="0"/>
            <c:bubble3D val="0"/>
            <c:spPr>
              <a:solidFill>
                <a:srgbClr val="002F6D"/>
              </a:solidFill>
              <a:ln w="25400">
                <a:noFill/>
              </a:ln>
            </c:spPr>
          </c:dPt>
          <c:dPt>
            <c:idx val="13"/>
            <c:invertIfNegative val="0"/>
            <c:bubble3D val="0"/>
            <c:spPr>
              <a:solidFill>
                <a:srgbClr val="002F6D"/>
              </a:solidFill>
              <a:ln w="25400">
                <a:noFill/>
              </a:ln>
            </c:spPr>
          </c:dPt>
          <c:dPt>
            <c:idx val="14"/>
            <c:invertIfNegative val="0"/>
            <c:bubble3D val="0"/>
            <c:spPr>
              <a:solidFill>
                <a:srgbClr val="002F6D"/>
              </a:solidFill>
              <a:ln w="25400">
                <a:noFill/>
              </a:ln>
            </c:spPr>
          </c:dPt>
          <c:dPt>
            <c:idx val="15"/>
            <c:invertIfNegative val="0"/>
            <c:bubble3D val="0"/>
            <c:spPr>
              <a:solidFill>
                <a:srgbClr val="002F6D"/>
              </a:solidFill>
              <a:ln w="25400">
                <a:noFill/>
              </a:ln>
            </c:spPr>
          </c:dPt>
          <c:dPt>
            <c:idx val="16"/>
            <c:invertIfNegative val="0"/>
            <c:bubble3D val="0"/>
            <c:spPr>
              <a:solidFill>
                <a:srgbClr val="002F6D"/>
              </a:solidFill>
              <a:ln w="25400">
                <a:noFill/>
              </a:ln>
            </c:spPr>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'NCMP Wards'!$S$33:$S$49</c:f>
                <c:numCache>
                  <c:formatCode>General</c:formatCode>
                  <c:ptCount val="17"/>
                  <c:pt idx="0">
                    <c:v>4.0197702864031299</c:v>
                  </c:pt>
                  <c:pt idx="1">
                    <c:v>5.0007782784563375</c:v>
                  </c:pt>
                  <c:pt idx="2">
                    <c:v>4.1724762337586156</c:v>
                  </c:pt>
                  <c:pt idx="3">
                    <c:v>4.330842047851128</c:v>
                  </c:pt>
                  <c:pt idx="4">
                    <c:v>4.478967310150658</c:v>
                  </c:pt>
                  <c:pt idx="5">
                    <c:v>3.8638901071675775</c:v>
                  </c:pt>
                  <c:pt idx="6">
                    <c:v>5.6892085634784806</c:v>
                  </c:pt>
                  <c:pt idx="7">
                    <c:v>4.5233477571815754</c:v>
                  </c:pt>
                  <c:pt idx="8">
                    <c:v>4.5800905819069442</c:v>
                  </c:pt>
                  <c:pt idx="9">
                    <c:v>1.1196669895264861</c:v>
                  </c:pt>
                  <c:pt idx="10">
                    <c:v>4.5291065946863753</c:v>
                  </c:pt>
                  <c:pt idx="11">
                    <c:v>5.0970449355937006</c:v>
                  </c:pt>
                  <c:pt idx="12">
                    <c:v>5.9249586576041082</c:v>
                  </c:pt>
                  <c:pt idx="13">
                    <c:v>6.0381761830188267</c:v>
                  </c:pt>
                  <c:pt idx="14">
                    <c:v>4.0664559760905163</c:v>
                  </c:pt>
                  <c:pt idx="15">
                    <c:v>5.1793678772318508</c:v>
                  </c:pt>
                  <c:pt idx="16">
                    <c:v>4.1934308481463951</c:v>
                  </c:pt>
                </c:numCache>
              </c:numRef>
            </c:plus>
            <c:minus>
              <c:numRef>
                <c:f>'NCMP Wards'!$R$33:$R$49</c:f>
                <c:numCache>
                  <c:formatCode>General</c:formatCode>
                  <c:ptCount val="17"/>
                  <c:pt idx="0">
                    <c:v>3.9277672340179919</c:v>
                  </c:pt>
                  <c:pt idx="1">
                    <c:v>4.8539371306931969</c:v>
                  </c:pt>
                  <c:pt idx="2">
                    <c:v>4.0609694780559877</c:v>
                  </c:pt>
                  <c:pt idx="3">
                    <c:v>4.196693765773432</c:v>
                  </c:pt>
                  <c:pt idx="4">
                    <c:v>4.3346856022997926</c:v>
                  </c:pt>
                  <c:pt idx="5">
                    <c:v>3.7551117838075996</c:v>
                  </c:pt>
                  <c:pt idx="6">
                    <c:v>5.4573699425094091</c:v>
                  </c:pt>
                  <c:pt idx="7">
                    <c:v>4.3570031209748308</c:v>
                  </c:pt>
                  <c:pt idx="8">
                    <c:v>4.4027286363482823</c:v>
                  </c:pt>
                  <c:pt idx="9">
                    <c:v>1.1086188994286061</c:v>
                  </c:pt>
                  <c:pt idx="10">
                    <c:v>4.3447379532017258</c:v>
                  </c:pt>
                  <c:pt idx="11">
                    <c:v>4.8639209804793282</c:v>
                  </c:pt>
                  <c:pt idx="12">
                    <c:v>5.5717979675944953</c:v>
                  </c:pt>
                  <c:pt idx="13">
                    <c:v>5.6279684825409433</c:v>
                  </c:pt>
                  <c:pt idx="14">
                    <c:v>3.8745642650271357</c:v>
                  </c:pt>
                  <c:pt idx="15">
                    <c:v>4.8680155562162462</c:v>
                  </c:pt>
                  <c:pt idx="16">
                    <c:v>3.9430426950226405</c:v>
                  </c:pt>
                </c:numCache>
              </c:numRef>
            </c:minus>
            <c:spPr>
              <a:ln w="12700">
                <a:solidFill>
                  <a:srgbClr val="000000"/>
                </a:solidFill>
                <a:prstDash val="solid"/>
              </a:ln>
            </c:spPr>
          </c:errBars>
          <c:cat>
            <c:strRef>
              <c:f>'NCMP Wards'!$K$33:$K$49</c:f>
              <c:strCache>
                <c:ptCount val="17"/>
                <c:pt idx="0">
                  <c:v>Millbrook</c:v>
                </c:pt>
                <c:pt idx="1">
                  <c:v>Freemantle</c:v>
                </c:pt>
                <c:pt idx="2">
                  <c:v>Bitterne</c:v>
                </c:pt>
                <c:pt idx="3">
                  <c:v>Bevois</c:v>
                </c:pt>
                <c:pt idx="4">
                  <c:v>Harefield</c:v>
                </c:pt>
                <c:pt idx="5">
                  <c:v>Redbridge</c:v>
                </c:pt>
                <c:pt idx="6">
                  <c:v>Bargate</c:v>
                </c:pt>
                <c:pt idx="7">
                  <c:v>Coxford</c:v>
                </c:pt>
                <c:pt idx="8">
                  <c:v>Peartree</c:v>
                </c:pt>
                <c:pt idx="9">
                  <c:v>Southampton</c:v>
                </c:pt>
                <c:pt idx="10">
                  <c:v>Woolston</c:v>
                </c:pt>
                <c:pt idx="11">
                  <c:v>Swaythling</c:v>
                </c:pt>
                <c:pt idx="12">
                  <c:v>Bassett</c:v>
                </c:pt>
                <c:pt idx="13">
                  <c:v>Portswood</c:v>
                </c:pt>
                <c:pt idx="14">
                  <c:v>Shirley</c:v>
                </c:pt>
                <c:pt idx="15">
                  <c:v>Sholing</c:v>
                </c:pt>
                <c:pt idx="16">
                  <c:v>Bitterne Park</c:v>
                </c:pt>
              </c:strCache>
            </c:strRef>
          </c:cat>
          <c:val>
            <c:numRef>
              <c:f>'NCMP Wards'!$N$33:$N$49</c:f>
              <c:numCache>
                <c:formatCode>0.0</c:formatCode>
                <c:ptCount val="17"/>
                <c:pt idx="0">
                  <c:v>40.558292282430216</c:v>
                </c:pt>
                <c:pt idx="1">
                  <c:v>40.201005025125632</c:v>
                </c:pt>
                <c:pt idx="2">
                  <c:v>39.431616341030193</c:v>
                </c:pt>
                <c:pt idx="3">
                  <c:v>38.269230769230766</c:v>
                </c:pt>
                <c:pt idx="4">
                  <c:v>38.19301848049281</c:v>
                </c:pt>
                <c:pt idx="5">
                  <c:v>38.117283950617285</c:v>
                </c:pt>
                <c:pt idx="6">
                  <c:v>38.11074918566775</c:v>
                </c:pt>
                <c:pt idx="7">
                  <c:v>36.786469344608882</c:v>
                </c:pt>
                <c:pt idx="8">
                  <c:v>36.304347826086961</c:v>
                </c:pt>
                <c:pt idx="9">
                  <c:v>36.288318144159071</c:v>
                </c:pt>
                <c:pt idx="10">
                  <c:v>35.546038543897218</c:v>
                </c:pt>
                <c:pt idx="11">
                  <c:v>35.483870967741936</c:v>
                </c:pt>
                <c:pt idx="12">
                  <c:v>33.81818181818182</c:v>
                </c:pt>
                <c:pt idx="13">
                  <c:v>32.183908045977013</c:v>
                </c:pt>
                <c:pt idx="14">
                  <c:v>32.129963898916969</c:v>
                </c:pt>
                <c:pt idx="15">
                  <c:v>31.896551724137932</c:v>
                </c:pt>
                <c:pt idx="16">
                  <c:v>28.999999999999996</c:v>
                </c:pt>
              </c:numCache>
            </c:numRef>
          </c:val>
        </c:ser>
        <c:dLbls>
          <c:showLegendKey val="0"/>
          <c:showVal val="0"/>
          <c:showCatName val="0"/>
          <c:showSerName val="0"/>
          <c:showPercent val="0"/>
          <c:showBubbleSize val="0"/>
        </c:dLbls>
        <c:gapWidth val="30"/>
        <c:axId val="314537856"/>
        <c:axId val="314538248"/>
      </c:barChart>
      <c:catAx>
        <c:axId val="314537856"/>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8248"/>
        <c:crosses val="autoZero"/>
        <c:auto val="1"/>
        <c:lblAlgn val="ctr"/>
        <c:lblOffset val="100"/>
        <c:tickLblSkip val="1"/>
        <c:tickMarkSkip val="1"/>
        <c:noMultiLvlLbl val="0"/>
      </c:catAx>
      <c:valAx>
        <c:axId val="314538248"/>
        <c:scaling>
          <c:orientation val="minMax"/>
        </c:scaling>
        <c:delete val="0"/>
        <c:axPos val="b"/>
        <c:majorGridlines>
          <c:spPr>
            <a:ln w="3175">
              <a:solidFill>
                <a:schemeClr val="bg1">
                  <a:lumMod val="85000"/>
                </a:schemeClr>
              </a:solidFill>
              <a:prstDash val="solid"/>
            </a:ln>
          </c:spPr>
        </c:majorGridlines>
        <c:title>
          <c:tx>
            <c:rich>
              <a:bodyPr/>
              <a:lstStyle/>
              <a:p>
                <a:pPr>
                  <a:defRPr sz="900" b="0" i="0" u="none" strike="noStrike" baseline="0">
                    <a:solidFill>
                      <a:srgbClr val="000000"/>
                    </a:solidFill>
                    <a:latin typeface="+mn-lt"/>
                    <a:ea typeface="Arial"/>
                    <a:cs typeface="Arial"/>
                  </a:defRPr>
                </a:pPr>
                <a:r>
                  <a:rPr lang="en-GB" dirty="0">
                    <a:latin typeface="+mn-lt"/>
                  </a:rPr>
                  <a:t>Overweight Prevalence (</a:t>
                </a:r>
                <a:r>
                  <a:rPr lang="en-GB" dirty="0" smtClean="0">
                    <a:latin typeface="+mn-lt"/>
                  </a:rPr>
                  <a:t>incl.</a:t>
                </a:r>
                <a:r>
                  <a:rPr lang="en-GB" baseline="0" dirty="0" smtClean="0">
                    <a:latin typeface="+mn-lt"/>
                  </a:rPr>
                  <a:t> </a:t>
                </a:r>
                <a:r>
                  <a:rPr lang="en-GB" baseline="0" dirty="0">
                    <a:latin typeface="+mn-lt"/>
                  </a:rPr>
                  <a:t>obese</a:t>
                </a:r>
                <a:r>
                  <a:rPr lang="en-GB" baseline="0" dirty="0" smtClean="0">
                    <a:latin typeface="+mn-lt"/>
                  </a:rPr>
                  <a:t>) %</a:t>
                </a:r>
                <a:endParaRPr lang="en-GB" dirty="0">
                  <a:latin typeface="+mn-lt"/>
                </a:endParaRPr>
              </a:p>
            </c:rich>
          </c:tx>
          <c:layout>
            <c:manualLayout>
              <c:xMode val="edge"/>
              <c:yMode val="edge"/>
              <c:x val="0.32780067073151609"/>
              <c:y val="0.8885437196313765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7856"/>
        <c:crosses val="autoZero"/>
        <c:crossBetween val="between"/>
        <c:majorUnit val="5"/>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chemeClr val="tx1">
                    <a:lumMod val="75000"/>
                    <a:lumOff val="25000"/>
                  </a:schemeClr>
                </a:solidFill>
                <a:latin typeface="+mn-lt"/>
                <a:ea typeface="Arial"/>
                <a:cs typeface="Arial"/>
              </a:defRPr>
            </a:pPr>
            <a:r>
              <a:rPr lang="en-GB" sz="1000" dirty="0">
                <a:solidFill>
                  <a:schemeClr val="tx1">
                    <a:lumMod val="75000"/>
                    <a:lumOff val="25000"/>
                  </a:schemeClr>
                </a:solidFill>
                <a:latin typeface="+mn-lt"/>
              </a:rPr>
              <a:t>Percentage of </a:t>
            </a:r>
            <a:r>
              <a:rPr lang="en-GB" sz="1000" dirty="0" smtClean="0">
                <a:solidFill>
                  <a:schemeClr val="tx1">
                    <a:lumMod val="75000"/>
                    <a:lumOff val="25000"/>
                  </a:schemeClr>
                </a:solidFill>
                <a:latin typeface="+mn-lt"/>
              </a:rPr>
              <a:t>children considered </a:t>
            </a:r>
            <a:r>
              <a:rPr lang="en-GB" sz="1000" dirty="0">
                <a:solidFill>
                  <a:schemeClr val="tx1">
                    <a:lumMod val="75000"/>
                    <a:lumOff val="25000"/>
                  </a:schemeClr>
                </a:solidFill>
                <a:latin typeface="+mn-lt"/>
              </a:rPr>
              <a:t>to be Obese in Year </a:t>
            </a:r>
            <a:r>
              <a:rPr lang="en-GB" sz="1000" dirty="0" smtClean="0">
                <a:solidFill>
                  <a:schemeClr val="tx1">
                    <a:lumMod val="75000"/>
                    <a:lumOff val="25000"/>
                  </a:schemeClr>
                </a:solidFill>
                <a:latin typeface="+mn-lt"/>
              </a:rPr>
              <a:t>R by Southampton Wards: 2016/17 to 2018/19 (pooled)</a:t>
            </a:r>
          </a:p>
        </c:rich>
      </c:tx>
      <c:layout>
        <c:manualLayout>
          <c:xMode val="edge"/>
          <c:yMode val="edge"/>
          <c:x val="0.17086349817783567"/>
          <c:y val="9.0909090909090905E-3"/>
        </c:manualLayout>
      </c:layout>
      <c:overlay val="0"/>
      <c:spPr>
        <a:noFill/>
        <a:ln w="25400">
          <a:noFill/>
        </a:ln>
      </c:spPr>
    </c:title>
    <c:autoTitleDeleted val="0"/>
    <c:plotArea>
      <c:layout>
        <c:manualLayout>
          <c:layoutTarget val="inner"/>
          <c:xMode val="edge"/>
          <c:yMode val="edge"/>
          <c:x val="0.23201459224527898"/>
          <c:y val="8.9090988184471143E-2"/>
          <c:w val="0.71733240708579371"/>
          <c:h val="0.75215500734582474"/>
        </c:manualLayout>
      </c:layout>
      <c:barChart>
        <c:barDir val="bar"/>
        <c:grouping val="clustered"/>
        <c:varyColors val="0"/>
        <c:ser>
          <c:idx val="0"/>
          <c:order val="0"/>
          <c:tx>
            <c:v>Year R</c:v>
          </c:tx>
          <c:spPr>
            <a:solidFill>
              <a:srgbClr val="002F6D"/>
            </a:solidFill>
            <a:ln w="12700">
              <a:solidFill>
                <a:srgbClr val="000000"/>
              </a:solidFill>
              <a:prstDash val="solid"/>
            </a:ln>
          </c:spPr>
          <c:invertIfNegative val="0"/>
          <c:dPt>
            <c:idx val="0"/>
            <c:invertIfNegative val="0"/>
            <c:bubble3D val="0"/>
            <c:spPr>
              <a:solidFill>
                <a:srgbClr val="002F6D"/>
              </a:solidFill>
              <a:ln w="25400">
                <a:noFill/>
              </a:ln>
            </c:spPr>
          </c:dPt>
          <c:dPt>
            <c:idx val="1"/>
            <c:invertIfNegative val="0"/>
            <c:bubble3D val="0"/>
            <c:spPr>
              <a:solidFill>
                <a:srgbClr val="002F6D"/>
              </a:solidFill>
              <a:ln w="25400">
                <a:noFill/>
              </a:ln>
            </c:spPr>
          </c:dPt>
          <c:dPt>
            <c:idx val="2"/>
            <c:invertIfNegative val="0"/>
            <c:bubble3D val="0"/>
            <c:spPr>
              <a:solidFill>
                <a:srgbClr val="002F6D"/>
              </a:solidFill>
              <a:ln w="25400">
                <a:noFill/>
              </a:ln>
            </c:spPr>
          </c:dPt>
          <c:dPt>
            <c:idx val="3"/>
            <c:invertIfNegative val="0"/>
            <c:bubble3D val="0"/>
            <c:spPr>
              <a:solidFill>
                <a:srgbClr val="002F6D"/>
              </a:solidFill>
              <a:ln w="25400">
                <a:noFill/>
              </a:ln>
            </c:spPr>
          </c:dPt>
          <c:dPt>
            <c:idx val="4"/>
            <c:invertIfNegative val="0"/>
            <c:bubble3D val="0"/>
            <c:spPr>
              <a:solidFill>
                <a:srgbClr val="002F6D"/>
              </a:solidFill>
              <a:ln w="25400">
                <a:noFill/>
              </a:ln>
            </c:spPr>
          </c:dPt>
          <c:dPt>
            <c:idx val="5"/>
            <c:invertIfNegative val="0"/>
            <c:bubble3D val="0"/>
            <c:spPr>
              <a:solidFill>
                <a:srgbClr val="002F6D"/>
              </a:solidFill>
              <a:ln w="25400">
                <a:noFill/>
              </a:ln>
            </c:spPr>
          </c:dPt>
          <c:dPt>
            <c:idx val="6"/>
            <c:invertIfNegative val="0"/>
            <c:bubble3D val="0"/>
            <c:spPr>
              <a:solidFill>
                <a:srgbClr val="002F6D"/>
              </a:solidFill>
              <a:ln w="25400">
                <a:noFill/>
              </a:ln>
            </c:spPr>
          </c:dPt>
          <c:dPt>
            <c:idx val="7"/>
            <c:invertIfNegative val="0"/>
            <c:bubble3D val="0"/>
            <c:spPr>
              <a:solidFill>
                <a:srgbClr val="FF6B00"/>
              </a:solidFill>
              <a:ln w="25400">
                <a:noFill/>
              </a:ln>
            </c:spPr>
          </c:dPt>
          <c:dPt>
            <c:idx val="8"/>
            <c:invertIfNegative val="0"/>
            <c:bubble3D val="0"/>
            <c:spPr>
              <a:solidFill>
                <a:srgbClr val="002F6D"/>
              </a:solidFill>
              <a:ln w="25400">
                <a:noFill/>
              </a:ln>
            </c:spPr>
          </c:dPt>
          <c:dPt>
            <c:idx val="9"/>
            <c:invertIfNegative val="0"/>
            <c:bubble3D val="0"/>
            <c:spPr>
              <a:solidFill>
                <a:srgbClr val="002F6D"/>
              </a:solidFill>
              <a:ln w="25400">
                <a:noFill/>
              </a:ln>
            </c:spPr>
          </c:dPt>
          <c:dPt>
            <c:idx val="10"/>
            <c:invertIfNegative val="0"/>
            <c:bubble3D val="0"/>
            <c:spPr>
              <a:solidFill>
                <a:srgbClr val="002F6D"/>
              </a:solidFill>
              <a:ln w="25400">
                <a:noFill/>
              </a:ln>
            </c:spPr>
          </c:dPt>
          <c:dPt>
            <c:idx val="11"/>
            <c:invertIfNegative val="0"/>
            <c:bubble3D val="0"/>
            <c:spPr>
              <a:solidFill>
                <a:srgbClr val="002F6D"/>
              </a:solidFill>
              <a:ln w="25400">
                <a:noFill/>
              </a:ln>
            </c:spPr>
          </c:dPt>
          <c:dPt>
            <c:idx val="12"/>
            <c:invertIfNegative val="0"/>
            <c:bubble3D val="0"/>
            <c:spPr>
              <a:solidFill>
                <a:srgbClr val="002F6D"/>
              </a:solidFill>
              <a:ln w="25400">
                <a:noFill/>
              </a:ln>
            </c:spPr>
          </c:dPt>
          <c:dPt>
            <c:idx val="13"/>
            <c:invertIfNegative val="0"/>
            <c:bubble3D val="0"/>
            <c:spPr>
              <a:solidFill>
                <a:srgbClr val="002F6D"/>
              </a:solidFill>
              <a:ln w="25400">
                <a:noFill/>
              </a:ln>
            </c:spPr>
          </c:dPt>
          <c:dPt>
            <c:idx val="14"/>
            <c:invertIfNegative val="0"/>
            <c:bubble3D val="0"/>
            <c:spPr>
              <a:solidFill>
                <a:srgbClr val="002F6D"/>
              </a:solidFill>
              <a:ln w="25400">
                <a:noFill/>
              </a:ln>
            </c:spPr>
          </c:dPt>
          <c:dPt>
            <c:idx val="15"/>
            <c:invertIfNegative val="0"/>
            <c:bubble3D val="0"/>
            <c:spPr>
              <a:solidFill>
                <a:srgbClr val="002F6D"/>
              </a:solidFill>
              <a:ln w="25400">
                <a:noFill/>
              </a:ln>
            </c:spPr>
          </c:dPt>
          <c:dPt>
            <c:idx val="16"/>
            <c:invertIfNegative val="0"/>
            <c:bubble3D val="0"/>
            <c:spPr>
              <a:solidFill>
                <a:srgbClr val="002F6D"/>
              </a:solidFill>
              <a:ln w="25400">
                <a:noFill/>
              </a:ln>
            </c:spPr>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'NCMP Wards'!$J$10:$J$26</c:f>
                <c:numCache>
                  <c:formatCode>General</c:formatCode>
                  <c:ptCount val="17"/>
                  <c:pt idx="0">
                    <c:v>3.6067104507928249</c:v>
                  </c:pt>
                  <c:pt idx="1">
                    <c:v>2.8873769595877601</c:v>
                  </c:pt>
                  <c:pt idx="2">
                    <c:v>2.9967888582182383</c:v>
                  </c:pt>
                  <c:pt idx="3">
                    <c:v>3.1792947693455602</c:v>
                  </c:pt>
                  <c:pt idx="4">
                    <c:v>2.7872208133274796</c:v>
                  </c:pt>
                  <c:pt idx="5">
                    <c:v>2.8691204301961299</c:v>
                  </c:pt>
                  <c:pt idx="6">
                    <c:v>2.5412626026605682</c:v>
                  </c:pt>
                  <c:pt idx="7">
                    <c:v>0.67957676334858341</c:v>
                  </c:pt>
                  <c:pt idx="8">
                    <c:v>2.9115372090488219</c:v>
                  </c:pt>
                  <c:pt idx="9">
                    <c:v>2.5682248908168894</c:v>
                  </c:pt>
                  <c:pt idx="10">
                    <c:v>3.7376192162323214</c:v>
                  </c:pt>
                  <c:pt idx="11">
                    <c:v>3.1854128572173561</c:v>
                  </c:pt>
                  <c:pt idx="12">
                    <c:v>2.7997383096329251</c:v>
                  </c:pt>
                  <c:pt idx="13">
                    <c:v>2.613036201674749</c:v>
                  </c:pt>
                  <c:pt idx="14">
                    <c:v>3.2416383518762073</c:v>
                  </c:pt>
                  <c:pt idx="15">
                    <c:v>2.7414188374670223</c:v>
                  </c:pt>
                  <c:pt idx="16">
                    <c:v>2.9614721482542805</c:v>
                  </c:pt>
                </c:numCache>
              </c:numRef>
            </c:plus>
            <c:minus>
              <c:numRef>
                <c:f>'NCMP Wards'!$I$10:$I$26</c:f>
                <c:numCache>
                  <c:formatCode>General</c:formatCode>
                  <c:ptCount val="17"/>
                  <c:pt idx="0">
                    <c:v>3.1521589004868336</c:v>
                  </c:pt>
                  <c:pt idx="1">
                    <c:v>2.5593872964104989</c:v>
                  </c:pt>
                  <c:pt idx="2">
                    <c:v>2.610278230894135</c:v>
                  </c:pt>
                  <c:pt idx="3">
                    <c:v>2.7155263288432234</c:v>
                  </c:pt>
                  <c:pt idx="4">
                    <c:v>2.4084453036579898</c:v>
                  </c:pt>
                  <c:pt idx="5">
                    <c:v>2.460632316900476</c:v>
                  </c:pt>
                  <c:pt idx="6">
                    <c:v>2.2001087771267329</c:v>
                  </c:pt>
                  <c:pt idx="7">
                    <c:v>0.65160999855064539</c:v>
                  </c:pt>
                  <c:pt idx="8">
                    <c:v>2.4504339975725919</c:v>
                  </c:pt>
                  <c:pt idx="9">
                    <c:v>2.2006029932157585</c:v>
                  </c:pt>
                  <c:pt idx="10">
                    <c:v>2.9601081765958908</c:v>
                  </c:pt>
                  <c:pt idx="11">
                    <c:v>2.5785692908771782</c:v>
                  </c:pt>
                  <c:pt idx="12">
                    <c:v>2.3104518683588102</c:v>
                  </c:pt>
                  <c:pt idx="13">
                    <c:v>2.1515354275967926</c:v>
                  </c:pt>
                  <c:pt idx="14">
                    <c:v>2.5131544363596428</c:v>
                  </c:pt>
                  <c:pt idx="15">
                    <c:v>2.1916641029549657</c:v>
                  </c:pt>
                  <c:pt idx="16">
                    <c:v>2.3128571168966863</c:v>
                  </c:pt>
                </c:numCache>
              </c:numRef>
            </c:minus>
            <c:spPr>
              <a:ln w="12700">
                <a:solidFill>
                  <a:srgbClr val="000000"/>
                </a:solidFill>
                <a:prstDash val="solid"/>
              </a:ln>
            </c:spPr>
          </c:errBars>
          <c:cat>
            <c:strRef>
              <c:f>'NCMP Wards'!$B$10:$B$26</c:f>
              <c:strCache>
                <c:ptCount val="17"/>
                <c:pt idx="0">
                  <c:v>Coxford</c:v>
                </c:pt>
                <c:pt idx="1">
                  <c:v>Redbridge</c:v>
                </c:pt>
                <c:pt idx="2">
                  <c:v>Bevois</c:v>
                </c:pt>
                <c:pt idx="3">
                  <c:v>Bargate</c:v>
                </c:pt>
                <c:pt idx="4">
                  <c:v>Shirley</c:v>
                </c:pt>
                <c:pt idx="5">
                  <c:v>Woolston</c:v>
                </c:pt>
                <c:pt idx="6">
                  <c:v>Millbrook</c:v>
                </c:pt>
                <c:pt idx="7">
                  <c:v>Southampton</c:v>
                </c:pt>
                <c:pt idx="8">
                  <c:v>Harefield</c:v>
                </c:pt>
                <c:pt idx="9">
                  <c:v>Bitterne</c:v>
                </c:pt>
                <c:pt idx="10">
                  <c:v>Bassett</c:v>
                </c:pt>
                <c:pt idx="11">
                  <c:v>Sholing</c:v>
                </c:pt>
                <c:pt idx="12">
                  <c:v>Peartree</c:v>
                </c:pt>
                <c:pt idx="13">
                  <c:v>Bitterne Park</c:v>
                </c:pt>
                <c:pt idx="14">
                  <c:v>Portswood</c:v>
                </c:pt>
                <c:pt idx="15">
                  <c:v>Freemantle</c:v>
                </c:pt>
                <c:pt idx="16">
                  <c:v>Swaythling</c:v>
                </c:pt>
              </c:strCache>
            </c:strRef>
          </c:cat>
          <c:val>
            <c:numRef>
              <c:f>'NCMP Wards'!$E$10:$E$26</c:f>
              <c:numCache>
                <c:formatCode>0.0</c:formatCode>
                <c:ptCount val="17"/>
                <c:pt idx="0">
                  <c:v>15.184381778741866</c:v>
                </c:pt>
                <c:pt idx="1">
                  <c:v>13.98176291793313</c:v>
                </c:pt>
                <c:pt idx="2">
                  <c:v>12.780656303972366</c:v>
                </c:pt>
                <c:pt idx="3">
                  <c:v>11.895161290322582</c:v>
                </c:pt>
                <c:pt idx="4">
                  <c:v>11.419249592169658</c:v>
                </c:pt>
                <c:pt idx="5">
                  <c:v>11.169284467713787</c:v>
                </c:pt>
                <c:pt idx="6">
                  <c:v>10.678210678210679</c:v>
                </c:pt>
                <c:pt idx="7">
                  <c:v>10.472279260780287</c:v>
                </c:pt>
                <c:pt idx="8">
                  <c:v>10.133843212237094</c:v>
                </c:pt>
                <c:pt idx="9">
                  <c:v>10.091743119266056</c:v>
                </c:pt>
                <c:pt idx="10">
                  <c:v>9.375</c:v>
                </c:pt>
                <c:pt idx="11">
                  <c:v>8.9805825242718456</c:v>
                </c:pt>
                <c:pt idx="12">
                  <c:v>8.8062622309197653</c:v>
                </c:pt>
                <c:pt idx="13">
                  <c:v>8.1818181818181817</c:v>
                </c:pt>
                <c:pt idx="14">
                  <c:v>7.5418994413407825</c:v>
                </c:pt>
                <c:pt idx="15">
                  <c:v>7.3995771670190278</c:v>
                </c:pt>
                <c:pt idx="16">
                  <c:v>7.1604938271604937</c:v>
                </c:pt>
              </c:numCache>
            </c:numRef>
          </c:val>
        </c:ser>
        <c:dLbls>
          <c:showLegendKey val="0"/>
          <c:showVal val="0"/>
          <c:showCatName val="0"/>
          <c:showSerName val="0"/>
          <c:showPercent val="0"/>
          <c:showBubbleSize val="0"/>
        </c:dLbls>
        <c:gapWidth val="30"/>
        <c:axId val="314539424"/>
        <c:axId val="314539816"/>
      </c:barChart>
      <c:catAx>
        <c:axId val="314539424"/>
        <c:scaling>
          <c:orientation val="minMax"/>
        </c:scaling>
        <c:delete val="0"/>
        <c:axPos val="l"/>
        <c:numFmt formatCode="General" sourceLinked="1"/>
        <c:majorTickMark val="out"/>
        <c:minorTickMark val="none"/>
        <c:tickLblPos val="nextTo"/>
        <c:spPr>
          <a:ln w="3175">
            <a:solidFill>
              <a:schemeClr val="bg1">
                <a:lumMod val="50000"/>
              </a:schemeClr>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9816"/>
        <c:crosses val="autoZero"/>
        <c:auto val="1"/>
        <c:lblAlgn val="ctr"/>
        <c:lblOffset val="100"/>
        <c:tickLblSkip val="1"/>
        <c:tickMarkSkip val="1"/>
        <c:noMultiLvlLbl val="0"/>
      </c:catAx>
      <c:valAx>
        <c:axId val="314539816"/>
        <c:scaling>
          <c:orientation val="minMax"/>
          <c:min val="0"/>
        </c:scaling>
        <c:delete val="0"/>
        <c:axPos val="b"/>
        <c:majorGridlines>
          <c:spPr>
            <a:ln w="3175">
              <a:solidFill>
                <a:schemeClr val="bg1">
                  <a:lumMod val="85000"/>
                </a:schemeClr>
              </a:solidFill>
              <a:prstDash val="solid"/>
            </a:ln>
          </c:spPr>
        </c:majorGridlines>
        <c:title>
          <c:tx>
            <c:rich>
              <a:bodyPr/>
              <a:lstStyle/>
              <a:p>
                <a:pPr>
                  <a:defRPr sz="900" b="0" i="0" u="none" strike="noStrike" baseline="0">
                    <a:solidFill>
                      <a:srgbClr val="000000"/>
                    </a:solidFill>
                    <a:latin typeface="+mn-lt"/>
                    <a:ea typeface="Arial"/>
                    <a:cs typeface="Arial"/>
                  </a:defRPr>
                </a:pPr>
                <a:r>
                  <a:rPr lang="en-GB" dirty="0">
                    <a:latin typeface="+mn-lt"/>
                  </a:rPr>
                  <a:t>Obesity </a:t>
                </a:r>
                <a:r>
                  <a:rPr lang="en-GB" dirty="0" smtClean="0">
                    <a:latin typeface="+mn-lt"/>
                  </a:rPr>
                  <a:t>Prevalence %</a:t>
                </a:r>
                <a:endParaRPr lang="en-GB" dirty="0">
                  <a:latin typeface="+mn-lt"/>
                </a:endParaRPr>
              </a:p>
            </c:rich>
          </c:tx>
          <c:layout>
            <c:manualLayout>
              <c:xMode val="edge"/>
              <c:yMode val="edge"/>
              <c:x val="0.4709561849220002"/>
              <c:y val="0.88172209676839941"/>
            </c:manualLayout>
          </c:layout>
          <c:overlay val="0"/>
          <c:spPr>
            <a:noFill/>
            <a:ln w="25400">
              <a:noFill/>
            </a:ln>
          </c:spPr>
        </c:title>
        <c:numFmt formatCode="0" sourceLinked="0"/>
        <c:majorTickMark val="out"/>
        <c:minorTickMark val="none"/>
        <c:tickLblPos val="nextTo"/>
        <c:spPr>
          <a:ln w="3175">
            <a:solidFill>
              <a:schemeClr val="bg1">
                <a:lumMod val="50000"/>
              </a:schemeClr>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39424"/>
        <c:crosses val="autoZero"/>
        <c:crossBetween val="between"/>
        <c:majorUnit val="5"/>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chemeClr val="tx1">
                    <a:lumMod val="75000"/>
                    <a:lumOff val="25000"/>
                  </a:schemeClr>
                </a:solidFill>
                <a:latin typeface="+mn-lt"/>
                <a:ea typeface="Arial"/>
                <a:cs typeface="Arial"/>
              </a:defRPr>
            </a:pPr>
            <a:r>
              <a:rPr lang="en-GB" sz="1000" dirty="0">
                <a:solidFill>
                  <a:schemeClr val="tx1">
                    <a:lumMod val="75000"/>
                    <a:lumOff val="25000"/>
                  </a:schemeClr>
                </a:solidFill>
                <a:latin typeface="+mn-lt"/>
              </a:rPr>
              <a:t>Percentage of </a:t>
            </a:r>
            <a:r>
              <a:rPr lang="en-GB" sz="1000" dirty="0" smtClean="0">
                <a:solidFill>
                  <a:schemeClr val="tx1">
                    <a:lumMod val="75000"/>
                    <a:lumOff val="25000"/>
                  </a:schemeClr>
                </a:solidFill>
                <a:latin typeface="+mn-lt"/>
              </a:rPr>
              <a:t>children considered </a:t>
            </a:r>
            <a:r>
              <a:rPr lang="en-GB" sz="1000" dirty="0">
                <a:solidFill>
                  <a:schemeClr val="tx1">
                    <a:lumMod val="75000"/>
                    <a:lumOff val="25000"/>
                  </a:schemeClr>
                </a:solidFill>
                <a:latin typeface="+mn-lt"/>
              </a:rPr>
              <a:t>to be Obese in Year 6 
</a:t>
            </a:r>
            <a:r>
              <a:rPr lang="en-GB" sz="1000" dirty="0" smtClean="0">
                <a:solidFill>
                  <a:schemeClr val="tx1">
                    <a:lumMod val="75000"/>
                    <a:lumOff val="25000"/>
                  </a:schemeClr>
                </a:solidFill>
                <a:latin typeface="+mn-lt"/>
              </a:rPr>
              <a:t>by Southampton Wards: 2016/17 to 2018/19 (pooled)</a:t>
            </a:r>
            <a:endParaRPr lang="en-GB" sz="1000" dirty="0">
              <a:solidFill>
                <a:schemeClr val="tx1">
                  <a:lumMod val="75000"/>
                  <a:lumOff val="25000"/>
                </a:schemeClr>
              </a:solidFill>
              <a:latin typeface="+mn-lt"/>
            </a:endParaRPr>
          </a:p>
        </c:rich>
      </c:tx>
      <c:layout>
        <c:manualLayout>
          <c:xMode val="edge"/>
          <c:yMode val="edge"/>
          <c:x val="0.13669083630733209"/>
          <c:y val="9.0744101633393835E-3"/>
        </c:manualLayout>
      </c:layout>
      <c:overlay val="0"/>
      <c:spPr>
        <a:noFill/>
        <a:ln w="25400">
          <a:noFill/>
        </a:ln>
      </c:spPr>
    </c:title>
    <c:autoTitleDeleted val="0"/>
    <c:plotArea>
      <c:layout>
        <c:manualLayout>
          <c:layoutTarget val="inner"/>
          <c:xMode val="edge"/>
          <c:yMode val="edge"/>
          <c:x val="0.23201459224527898"/>
          <c:y val="9.0744101633393845E-2"/>
          <c:w val="0.7266193431557576"/>
          <c:h val="0.754601226993865"/>
        </c:manualLayout>
      </c:layout>
      <c:barChart>
        <c:barDir val="bar"/>
        <c:grouping val="clustered"/>
        <c:varyColors val="0"/>
        <c:ser>
          <c:idx val="0"/>
          <c:order val="0"/>
          <c:tx>
            <c:v>Year 6</c:v>
          </c:tx>
          <c:spPr>
            <a:solidFill>
              <a:srgbClr val="002F6D"/>
            </a:solidFill>
            <a:ln w="12700">
              <a:solidFill>
                <a:srgbClr val="000000"/>
              </a:solidFill>
              <a:prstDash val="solid"/>
            </a:ln>
          </c:spPr>
          <c:invertIfNegative val="0"/>
          <c:dPt>
            <c:idx val="0"/>
            <c:invertIfNegative val="0"/>
            <c:bubble3D val="0"/>
            <c:spPr>
              <a:solidFill>
                <a:srgbClr val="002F6D"/>
              </a:solidFill>
              <a:ln w="25400">
                <a:noFill/>
              </a:ln>
            </c:spPr>
          </c:dPt>
          <c:dPt>
            <c:idx val="1"/>
            <c:invertIfNegative val="0"/>
            <c:bubble3D val="0"/>
            <c:spPr>
              <a:solidFill>
                <a:srgbClr val="002F6D"/>
              </a:solidFill>
              <a:ln w="25400">
                <a:noFill/>
              </a:ln>
            </c:spPr>
          </c:dPt>
          <c:dPt>
            <c:idx val="2"/>
            <c:invertIfNegative val="0"/>
            <c:bubble3D val="0"/>
            <c:spPr>
              <a:solidFill>
                <a:srgbClr val="002F6D"/>
              </a:solidFill>
              <a:ln w="25400">
                <a:noFill/>
              </a:ln>
            </c:spPr>
          </c:dPt>
          <c:dPt>
            <c:idx val="3"/>
            <c:invertIfNegative val="0"/>
            <c:bubble3D val="0"/>
            <c:spPr>
              <a:solidFill>
                <a:srgbClr val="002F6D"/>
              </a:solidFill>
              <a:ln w="25400">
                <a:noFill/>
              </a:ln>
            </c:spPr>
          </c:dPt>
          <c:dPt>
            <c:idx val="4"/>
            <c:invertIfNegative val="0"/>
            <c:bubble3D val="0"/>
            <c:spPr>
              <a:solidFill>
                <a:srgbClr val="002F6D"/>
              </a:solidFill>
              <a:ln w="25400">
                <a:noFill/>
              </a:ln>
            </c:spPr>
          </c:dPt>
          <c:dPt>
            <c:idx val="5"/>
            <c:invertIfNegative val="0"/>
            <c:bubble3D val="0"/>
            <c:spPr>
              <a:solidFill>
                <a:srgbClr val="002F6D"/>
              </a:solidFill>
              <a:ln w="25400">
                <a:noFill/>
              </a:ln>
            </c:spPr>
          </c:dPt>
          <c:dPt>
            <c:idx val="6"/>
            <c:invertIfNegative val="0"/>
            <c:bubble3D val="0"/>
            <c:spPr>
              <a:solidFill>
                <a:srgbClr val="002F6D"/>
              </a:solidFill>
              <a:ln w="25400">
                <a:noFill/>
              </a:ln>
            </c:spPr>
          </c:dPt>
          <c:dPt>
            <c:idx val="7"/>
            <c:invertIfNegative val="0"/>
            <c:bubble3D val="0"/>
            <c:spPr>
              <a:solidFill>
                <a:srgbClr val="FF6B00"/>
              </a:solidFill>
              <a:ln w="25400">
                <a:noFill/>
              </a:ln>
            </c:spPr>
          </c:dPt>
          <c:dPt>
            <c:idx val="8"/>
            <c:invertIfNegative val="0"/>
            <c:bubble3D val="0"/>
            <c:spPr>
              <a:solidFill>
                <a:srgbClr val="002F6D"/>
              </a:solidFill>
              <a:ln w="25400">
                <a:noFill/>
              </a:ln>
            </c:spPr>
          </c:dPt>
          <c:dPt>
            <c:idx val="9"/>
            <c:invertIfNegative val="0"/>
            <c:bubble3D val="0"/>
            <c:spPr>
              <a:solidFill>
                <a:srgbClr val="002F6D"/>
              </a:solidFill>
              <a:ln w="25400">
                <a:noFill/>
              </a:ln>
            </c:spPr>
          </c:dPt>
          <c:dPt>
            <c:idx val="10"/>
            <c:invertIfNegative val="0"/>
            <c:bubble3D val="0"/>
            <c:spPr>
              <a:solidFill>
                <a:srgbClr val="002F6D"/>
              </a:solidFill>
              <a:ln w="25400">
                <a:noFill/>
              </a:ln>
            </c:spPr>
          </c:dPt>
          <c:dPt>
            <c:idx val="11"/>
            <c:invertIfNegative val="0"/>
            <c:bubble3D val="0"/>
            <c:spPr>
              <a:solidFill>
                <a:srgbClr val="002F6D"/>
              </a:solidFill>
              <a:ln w="25400">
                <a:noFill/>
              </a:ln>
            </c:spPr>
          </c:dPt>
          <c:dPt>
            <c:idx val="12"/>
            <c:invertIfNegative val="0"/>
            <c:bubble3D val="0"/>
            <c:spPr>
              <a:solidFill>
                <a:srgbClr val="002F6D"/>
              </a:solidFill>
              <a:ln w="25400">
                <a:noFill/>
              </a:ln>
            </c:spPr>
          </c:dPt>
          <c:dPt>
            <c:idx val="13"/>
            <c:invertIfNegative val="0"/>
            <c:bubble3D val="0"/>
            <c:spPr>
              <a:solidFill>
                <a:srgbClr val="002F6D"/>
              </a:solidFill>
              <a:ln w="25400">
                <a:noFill/>
              </a:ln>
            </c:spPr>
          </c:dPt>
          <c:dPt>
            <c:idx val="14"/>
            <c:invertIfNegative val="0"/>
            <c:bubble3D val="0"/>
            <c:spPr>
              <a:solidFill>
                <a:srgbClr val="002F6D"/>
              </a:solidFill>
              <a:ln w="25400">
                <a:noFill/>
              </a:ln>
            </c:spPr>
          </c:dPt>
          <c:dPt>
            <c:idx val="15"/>
            <c:invertIfNegative val="0"/>
            <c:bubble3D val="0"/>
            <c:spPr>
              <a:solidFill>
                <a:srgbClr val="002F6D"/>
              </a:solidFill>
              <a:ln w="25400">
                <a:noFill/>
              </a:ln>
            </c:spPr>
          </c:dPt>
          <c:dPt>
            <c:idx val="16"/>
            <c:invertIfNegative val="0"/>
            <c:bubble3D val="0"/>
            <c:spPr>
              <a:solidFill>
                <a:srgbClr val="002F6D"/>
              </a:solidFill>
              <a:ln w="25400">
                <a:noFill/>
              </a:ln>
            </c:spPr>
          </c:dPt>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cust"/>
            <c:noEndCap val="0"/>
            <c:plus>
              <c:numRef>
                <c:f>'NCMP Wards'!$S$10:$S$26</c:f>
                <c:numCache>
                  <c:formatCode>General</c:formatCode>
                  <c:ptCount val="17"/>
                  <c:pt idx="0">
                    <c:v>3.8570547926459291</c:v>
                  </c:pt>
                  <c:pt idx="1">
                    <c:v>3.5619192239797712</c:v>
                  </c:pt>
                  <c:pt idx="2">
                    <c:v>3.6489992676179739</c:v>
                  </c:pt>
                  <c:pt idx="3">
                    <c:v>4.5377395061656571</c:v>
                  </c:pt>
                  <c:pt idx="4">
                    <c:v>3.9105906138367921</c:v>
                  </c:pt>
                  <c:pt idx="5">
                    <c:v>4.0736826170256961</c:v>
                  </c:pt>
                  <c:pt idx="6">
                    <c:v>4.0948842269432468</c:v>
                  </c:pt>
                  <c:pt idx="7">
                    <c:v>0.97830050500316901</c:v>
                  </c:pt>
                  <c:pt idx="8">
                    <c:v>3.9664113018732543</c:v>
                  </c:pt>
                  <c:pt idx="9">
                    <c:v>5.0445966277027985</c:v>
                  </c:pt>
                  <c:pt idx="10">
                    <c:v>4.5285072492636402</c:v>
                  </c:pt>
                  <c:pt idx="11">
                    <c:v>5.3292612981377729</c:v>
                  </c:pt>
                  <c:pt idx="12">
                    <c:v>4.0293485360582331</c:v>
                  </c:pt>
                  <c:pt idx="13">
                    <c:v>3.537775460695066</c:v>
                  </c:pt>
                  <c:pt idx="14">
                    <c:v>4.4991751739502988</c:v>
                  </c:pt>
                  <c:pt idx="15">
                    <c:v>5.0680993268538757</c:v>
                  </c:pt>
                  <c:pt idx="16">
                    <c:v>3.5276336085725397</c:v>
                  </c:pt>
                </c:numCache>
              </c:numRef>
            </c:plus>
            <c:minus>
              <c:numRef>
                <c:f>'NCMP Wards'!$R$10:$R$26</c:f>
                <c:numCache>
                  <c:formatCode>General</c:formatCode>
                  <c:ptCount val="17"/>
                  <c:pt idx="0">
                    <c:v>3.6099001551428849</c:v>
                  </c:pt>
                  <c:pt idx="1">
                    <c:v>3.342347394412279</c:v>
                  </c:pt>
                  <c:pt idx="2">
                    <c:v>3.4073669149594892</c:v>
                  </c:pt>
                  <c:pt idx="3">
                    <c:v>4.1557662071428965</c:v>
                  </c:pt>
                  <c:pt idx="4">
                    <c:v>3.6125339411012227</c:v>
                  </c:pt>
                  <c:pt idx="5">
                    <c:v>3.735562007600965</c:v>
                  </c:pt>
                  <c:pt idx="6">
                    <c:v>3.7506763773011791</c:v>
                  </c:pt>
                  <c:pt idx="7">
                    <c:v>0.95604309906470775</c:v>
                  </c:pt>
                  <c:pt idx="8">
                    <c:v>3.6272630853652146</c:v>
                  </c:pt>
                  <c:pt idx="9">
                    <c:v>4.4916381368461771</c:v>
                  </c:pt>
                  <c:pt idx="10">
                    <c:v>4.0683347109025014</c:v>
                  </c:pt>
                  <c:pt idx="11">
                    <c:v>4.7025288439038881</c:v>
                  </c:pt>
                  <c:pt idx="12">
                    <c:v>3.6557451289401364</c:v>
                  </c:pt>
                  <c:pt idx="13">
                    <c:v>3.2065220622347006</c:v>
                  </c:pt>
                  <c:pt idx="14">
                    <c:v>3.9567026961788621</c:v>
                  </c:pt>
                  <c:pt idx="15">
                    <c:v>4.288063337935947</c:v>
                  </c:pt>
                  <c:pt idx="16">
                    <c:v>3.1217254686214631</c:v>
                  </c:pt>
                </c:numCache>
              </c:numRef>
            </c:minus>
            <c:spPr>
              <a:ln w="12700">
                <a:solidFill>
                  <a:srgbClr val="000000"/>
                </a:solidFill>
                <a:prstDash val="solid"/>
              </a:ln>
            </c:spPr>
          </c:errBars>
          <c:cat>
            <c:strRef>
              <c:f>'NCMP Wards'!$K$10:$K$26</c:f>
              <c:strCache>
                <c:ptCount val="17"/>
                <c:pt idx="0">
                  <c:v>Bitterne</c:v>
                </c:pt>
                <c:pt idx="1">
                  <c:v>Redbridge</c:v>
                </c:pt>
                <c:pt idx="2">
                  <c:v>Millbrook</c:v>
                </c:pt>
                <c:pt idx="3">
                  <c:v>Freemantle</c:v>
                </c:pt>
                <c:pt idx="4">
                  <c:v>Bevois</c:v>
                </c:pt>
                <c:pt idx="5">
                  <c:v>Coxford</c:v>
                </c:pt>
                <c:pt idx="6">
                  <c:v>Woolston</c:v>
                </c:pt>
                <c:pt idx="7">
                  <c:v>Southampton</c:v>
                </c:pt>
                <c:pt idx="8">
                  <c:v>Harefield</c:v>
                </c:pt>
                <c:pt idx="9">
                  <c:v>Bargate</c:v>
                </c:pt>
                <c:pt idx="10">
                  <c:v>Swaythling</c:v>
                </c:pt>
                <c:pt idx="11">
                  <c:v>Bassett</c:v>
                </c:pt>
                <c:pt idx="12">
                  <c:v>Peartree</c:v>
                </c:pt>
                <c:pt idx="13">
                  <c:v>Shirley</c:v>
                </c:pt>
                <c:pt idx="14">
                  <c:v>Sholing</c:v>
                </c:pt>
                <c:pt idx="15">
                  <c:v>Portswood</c:v>
                </c:pt>
                <c:pt idx="16">
                  <c:v>Bitterne Park</c:v>
                </c:pt>
              </c:strCache>
            </c:strRef>
          </c:cat>
          <c:val>
            <c:numRef>
              <c:f>'NCMP Wards'!$N$10:$N$26</c:f>
              <c:numCache>
                <c:formatCode>0.0</c:formatCode>
                <c:ptCount val="17"/>
                <c:pt idx="0">
                  <c:v>26.642984014209592</c:v>
                </c:pt>
                <c:pt idx="1">
                  <c:v>26.080246913580247</c:v>
                </c:pt>
                <c:pt idx="2">
                  <c:v>25.287356321839084</c:v>
                </c:pt>
                <c:pt idx="3">
                  <c:v>24.623115577889447</c:v>
                </c:pt>
                <c:pt idx="4">
                  <c:v>24.03846153846154</c:v>
                </c:pt>
                <c:pt idx="5">
                  <c:v>23.255813953488371</c:v>
                </c:pt>
                <c:pt idx="6">
                  <c:v>23.126338329764454</c:v>
                </c:pt>
                <c:pt idx="7">
                  <c:v>22.410936205468101</c:v>
                </c:pt>
                <c:pt idx="8">
                  <c:v>22.381930184804926</c:v>
                </c:pt>
                <c:pt idx="9">
                  <c:v>21.824104234527688</c:v>
                </c:pt>
                <c:pt idx="10">
                  <c:v>21.50537634408602</c:v>
                </c:pt>
                <c:pt idx="11">
                  <c:v>21.454545454545453</c:v>
                </c:pt>
                <c:pt idx="12">
                  <c:v>21.304347826086957</c:v>
                </c:pt>
                <c:pt idx="13">
                  <c:v>19.314079422382672</c:v>
                </c:pt>
                <c:pt idx="14">
                  <c:v>18.678160919540229</c:v>
                </c:pt>
                <c:pt idx="15">
                  <c:v>16.475095785440612</c:v>
                </c:pt>
                <c:pt idx="16">
                  <c:v>16.2</c:v>
                </c:pt>
              </c:numCache>
            </c:numRef>
          </c:val>
        </c:ser>
        <c:dLbls>
          <c:showLegendKey val="0"/>
          <c:showVal val="0"/>
          <c:showCatName val="0"/>
          <c:showSerName val="0"/>
          <c:showPercent val="0"/>
          <c:showBubbleSize val="0"/>
        </c:dLbls>
        <c:gapWidth val="30"/>
        <c:axId val="314540600"/>
        <c:axId val="314540992"/>
      </c:barChart>
      <c:catAx>
        <c:axId val="31454060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40992"/>
        <c:crosses val="autoZero"/>
        <c:auto val="1"/>
        <c:lblAlgn val="ctr"/>
        <c:lblOffset val="100"/>
        <c:tickLblSkip val="1"/>
        <c:tickMarkSkip val="1"/>
        <c:noMultiLvlLbl val="0"/>
      </c:catAx>
      <c:valAx>
        <c:axId val="314540992"/>
        <c:scaling>
          <c:orientation val="minMax"/>
        </c:scaling>
        <c:delete val="0"/>
        <c:axPos val="b"/>
        <c:majorGridlines>
          <c:spPr>
            <a:ln w="3175">
              <a:solidFill>
                <a:schemeClr val="bg1">
                  <a:lumMod val="85000"/>
                </a:schemeClr>
              </a:solidFill>
              <a:prstDash val="solid"/>
            </a:ln>
          </c:spPr>
        </c:majorGridlines>
        <c:title>
          <c:tx>
            <c:rich>
              <a:bodyPr/>
              <a:lstStyle/>
              <a:p>
                <a:pPr>
                  <a:defRPr sz="900" b="0" i="0" u="none" strike="noStrike" baseline="0">
                    <a:solidFill>
                      <a:srgbClr val="000000"/>
                    </a:solidFill>
                    <a:latin typeface="+mn-lt"/>
                    <a:ea typeface="Arial"/>
                    <a:cs typeface="Arial"/>
                  </a:defRPr>
                </a:pPr>
                <a:r>
                  <a:rPr lang="en-GB" dirty="0">
                    <a:latin typeface="+mn-lt"/>
                  </a:rPr>
                  <a:t>Obesity Prevalence</a:t>
                </a:r>
              </a:p>
            </c:rich>
          </c:tx>
          <c:layout>
            <c:manualLayout>
              <c:xMode val="edge"/>
              <c:yMode val="edge"/>
              <c:x val="0.43093501891548236"/>
              <c:y val="0.8918917696793421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14540600"/>
        <c:crosses val="autoZero"/>
        <c:crossBetween val="between"/>
        <c:majorUnit val="5"/>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000" b="1">
                <a:solidFill>
                  <a:schemeClr val="tx1">
                    <a:lumMod val="75000"/>
                    <a:lumOff val="25000"/>
                  </a:schemeClr>
                </a:solidFill>
                <a:latin typeface="Arial" panose="020B0604020202020204" pitchFamily="34" charset="0"/>
                <a:cs typeface="Arial" panose="020B0604020202020204" pitchFamily="34" charset="0"/>
              </a:rPr>
              <a:t>IMD15 Score and Year 6 obesity prevalence by ward 2016/17 to 2018/19</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55253948519593"/>
          <c:y val="0.18102063950640587"/>
          <c:w val="0.81292075332688662"/>
          <c:h val="0.60513617509759599"/>
        </c:manualLayout>
      </c:layout>
      <c:scatterChart>
        <c:scatterStyle val="lineMarker"/>
        <c:varyColors val="0"/>
        <c:ser>
          <c:idx val="0"/>
          <c:order val="0"/>
          <c:tx>
            <c:strRef>
              <c:f>'NCMP Wards1011tyRvs1617to1819y6'!$CM$9</c:f>
              <c:strCache>
                <c:ptCount val="1"/>
                <c:pt idx="0">
                  <c:v>IMD15 Score</c:v>
                </c:pt>
              </c:strCache>
            </c:strRef>
          </c:tx>
          <c:spPr>
            <a:ln w="25400" cap="rnd">
              <a:noFill/>
              <a:round/>
            </a:ln>
            <a:effectLst/>
          </c:spPr>
          <c:marker>
            <c:symbol val="diamond"/>
            <c:size val="5"/>
            <c:spPr>
              <a:solidFill>
                <a:srgbClr val="D50057"/>
              </a:solidFill>
              <a:ln w="9525">
                <a:solidFill>
                  <a:srgbClr val="D50057"/>
                </a:solidFill>
              </a:ln>
              <a:effectLst/>
            </c:spPr>
          </c:marker>
          <c:dLbls>
            <c:dLbl>
              <c:idx val="0"/>
              <c:delete val="1"/>
              <c:extLst>
                <c:ext xmlns:c15="http://schemas.microsoft.com/office/drawing/2012/chart" uri="{CE6537A1-D6FC-4f65-9D91-7224C49458BB}"/>
              </c:extLst>
            </c:dLbl>
            <c:dLbl>
              <c:idx val="1"/>
              <c:layout>
                <c:manualLayout>
                  <c:x val="-7.8908598726482759E-2"/>
                  <c:y val="-9.7014827233601525E-2"/>
                </c:manualLayout>
              </c:layout>
              <c:tx>
                <c:rich>
                  <a:bodyPr/>
                  <a:lstStyle/>
                  <a:p>
                    <a:fld id="{CDEE5A3D-F856-4289-ADC1-514713FBAF2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manualLayout>
                  <c:x val="-3.6360778257969885E-2"/>
                  <c:y val="-7.4445387108549102E-2"/>
                </c:manualLayout>
              </c:layout>
              <c:tx>
                <c:rich>
                  <a:bodyPr/>
                  <a:lstStyle/>
                  <a:p>
                    <a:fld id="{CCBE98B0-E779-43C6-A56F-B3F8A429F5E5}"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layout>
                <c:manualLayout>
                  <c:x val="-3.34981962936464E-2"/>
                  <c:y val="-8.7987051183580536E-2"/>
                </c:manualLayout>
              </c:layout>
              <c:tx>
                <c:rich>
                  <a:bodyPr/>
                  <a:lstStyle/>
                  <a:p>
                    <a:fld id="{56E3A43F-A2C9-4552-803E-503354F43FD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layout>
                <c:manualLayout>
                  <c:x val="-9.8417523634274751E-2"/>
                  <c:y val="0.10159624586686021"/>
                </c:manualLayout>
              </c:layout>
              <c:tx>
                <c:rich>
                  <a:bodyPr/>
                  <a:lstStyle/>
                  <a:p>
                    <a:fld id="{E4988834-817D-447D-9014-4278263BD79E}"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layout>
                <c:manualLayout>
                  <c:x val="-6.7238659073492621E-2"/>
                  <c:y val="-9.7014827233601567E-2"/>
                </c:manualLayout>
              </c:layout>
              <c:tx>
                <c:rich>
                  <a:bodyPr/>
                  <a:lstStyle/>
                  <a:p>
                    <a:fld id="{22A054D8-0E6F-477A-BDA0-9E021293120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6"/>
              <c:layout>
                <c:manualLayout>
                  <c:x val="-0.1218750686286862"/>
                  <c:y val="-5.6389835008507076E-2"/>
                </c:manualLayout>
              </c:layout>
              <c:tx>
                <c:rich>
                  <a:bodyPr/>
                  <a:lstStyle/>
                  <a:p>
                    <a:fld id="{5690E430-825B-40A4-9444-81820596E315}"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7"/>
              <c:delete val="1"/>
              <c:extLst>
                <c:ext xmlns:c15="http://schemas.microsoft.com/office/drawing/2012/chart" uri="{CE6537A1-D6FC-4f65-9D91-7224C49458BB}"/>
              </c:extLst>
            </c:dLbl>
            <c:dLbl>
              <c:idx val="8"/>
              <c:layout>
                <c:manualLayout>
                  <c:x val="-1.8114274419964792E-2"/>
                  <c:y val="-9.2500939208591065E-2"/>
                </c:manualLayout>
              </c:layout>
              <c:tx>
                <c:rich>
                  <a:bodyPr/>
                  <a:lstStyle/>
                  <a:p>
                    <a:fld id="{2EFD94F8-DFE0-4DAB-A066-59FDB677812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7.7029646436567553E-2"/>
                  <c:y val="0.12416568599191267"/>
                </c:manualLayout>
              </c:layout>
              <c:tx>
                <c:rich>
                  <a:bodyPr/>
                  <a:lstStyle/>
                  <a:p>
                    <a:fld id="{F677F68F-E44E-43B3-95C9-497946118DEB}"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1.3101026845328545E-2"/>
                  <c:y val="0.38585438269693328"/>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'NCMP Wards1011tyRvs1617to1819y6'!$CM$10:$CM$26</c:f>
              <c:numCache>
                <c:formatCode>General</c:formatCode>
                <c:ptCount val="17"/>
                <c:pt idx="0">
                  <c:v>27.334646474813557</c:v>
                </c:pt>
                <c:pt idx="1">
                  <c:v>14.078529176882661</c:v>
                </c:pt>
                <c:pt idx="2">
                  <c:v>35.92964406146622</c:v>
                </c:pt>
                <c:pt idx="3">
                  <c:v>41.35054107957253</c:v>
                </c:pt>
                <c:pt idx="4">
                  <c:v>18.203450673854448</c:v>
                </c:pt>
                <c:pt idx="5">
                  <c:v>27.07997221640489</c:v>
                </c:pt>
                <c:pt idx="6">
                  <c:v>22.013395453440314</c:v>
                </c:pt>
                <c:pt idx="7">
                  <c:v>27.652928485363947</c:v>
                </c:pt>
                <c:pt idx="8">
                  <c:v>29.174823888888884</c:v>
                </c:pt>
                <c:pt idx="9">
                  <c:v>26.040834357503751</c:v>
                </c:pt>
                <c:pt idx="10">
                  <c:v>18.437213336691645</c:v>
                </c:pt>
                <c:pt idx="11">
                  <c:v>39.573279981848827</c:v>
                </c:pt>
                <c:pt idx="12">
                  <c:v>20.699858859255347</c:v>
                </c:pt>
                <c:pt idx="13">
                  <c:v>19.369910172932858</c:v>
                </c:pt>
                <c:pt idx="14">
                  <c:v>27.595733371807817</c:v>
                </c:pt>
                <c:pt idx="15">
                  <c:v>34.034913175675669</c:v>
                </c:pt>
                <c:pt idx="16">
                  <c:v>26.943633966105228</c:v>
                </c:pt>
              </c:numCache>
            </c:numRef>
          </c:xVal>
          <c:yVal>
            <c:numRef>
              <c:f>'NCMP Wards1011tyRvs1617to1819y6'!$CK$10:$CK$26</c:f>
              <c:numCache>
                <c:formatCode>General</c:formatCode>
                <c:ptCount val="17"/>
                <c:pt idx="0">
                  <c:v>21.824104234527688</c:v>
                </c:pt>
                <c:pt idx="1">
                  <c:v>21.454545454545453</c:v>
                </c:pt>
                <c:pt idx="2">
                  <c:v>24.03846153846154</c:v>
                </c:pt>
                <c:pt idx="3">
                  <c:v>26.642984014209592</c:v>
                </c:pt>
                <c:pt idx="4">
                  <c:v>16.2</c:v>
                </c:pt>
                <c:pt idx="5">
                  <c:v>23.255813953488371</c:v>
                </c:pt>
                <c:pt idx="6">
                  <c:v>24.623115577889447</c:v>
                </c:pt>
                <c:pt idx="7">
                  <c:v>22.381930184804926</c:v>
                </c:pt>
                <c:pt idx="8">
                  <c:v>25.287356321839084</c:v>
                </c:pt>
                <c:pt idx="9">
                  <c:v>21.304347826086957</c:v>
                </c:pt>
                <c:pt idx="10">
                  <c:v>16.475095785440612</c:v>
                </c:pt>
                <c:pt idx="11">
                  <c:v>26.080246913580247</c:v>
                </c:pt>
                <c:pt idx="12">
                  <c:v>19.314079422382672</c:v>
                </c:pt>
                <c:pt idx="13">
                  <c:v>18.678160919540229</c:v>
                </c:pt>
                <c:pt idx="14">
                  <c:v>21.50537634408602</c:v>
                </c:pt>
                <c:pt idx="15">
                  <c:v>23.126338329764454</c:v>
                </c:pt>
                <c:pt idx="16">
                  <c:v>22.410936205468101</c:v>
                </c:pt>
              </c:numCache>
            </c:numRef>
          </c:yVal>
          <c:smooth val="0"/>
          <c:extLst>
            <c:ext xmlns:c15="http://schemas.microsoft.com/office/drawing/2012/chart" uri="{02D57815-91ED-43cb-92C2-25804820EDAC}">
              <c15:datalabelsRange>
                <c15:f>'NCMP Wards1011tyRvs1617to1819y6'!$CI$10:$CI$25</c15:f>
                <c15:dlblRangeCache>
                  <c:ptCount val="16"/>
                  <c:pt idx="0">
                    <c:v>Bargate</c:v>
                  </c:pt>
                  <c:pt idx="1">
                    <c:v>Bassett</c:v>
                  </c:pt>
                  <c:pt idx="2">
                    <c:v>Bevois</c:v>
                  </c:pt>
                  <c:pt idx="3">
                    <c:v>Bitterne</c:v>
                  </c:pt>
                  <c:pt idx="4">
                    <c:v>Bitterne Park</c:v>
                  </c:pt>
                  <c:pt idx="5">
                    <c:v>Coxford</c:v>
                  </c:pt>
                  <c:pt idx="6">
                    <c:v>Freemantle</c:v>
                  </c:pt>
                  <c:pt idx="7">
                    <c:v>Harefield</c:v>
                  </c:pt>
                  <c:pt idx="8">
                    <c:v>Millbrook</c:v>
                  </c:pt>
                  <c:pt idx="9">
                    <c:v>Peartree</c:v>
                  </c:pt>
                  <c:pt idx="10">
                    <c:v>Portswood</c:v>
                  </c:pt>
                  <c:pt idx="11">
                    <c:v>Redbridge</c:v>
                  </c:pt>
                  <c:pt idx="12">
                    <c:v>Shirley</c:v>
                  </c:pt>
                  <c:pt idx="13">
                    <c:v>Sholing</c:v>
                  </c:pt>
                  <c:pt idx="14">
                    <c:v>Swaythling</c:v>
                  </c:pt>
                  <c:pt idx="15">
                    <c:v>Woolston</c:v>
                  </c:pt>
                </c15:dlblRangeCache>
              </c15:datalabelsRange>
            </c:ext>
          </c:extLst>
        </c:ser>
        <c:dLbls>
          <c:showLegendKey val="0"/>
          <c:showVal val="0"/>
          <c:showCatName val="0"/>
          <c:showSerName val="0"/>
          <c:showPercent val="0"/>
          <c:showBubbleSize val="0"/>
        </c:dLbls>
        <c:axId val="314541776"/>
        <c:axId val="314542168"/>
      </c:scatterChart>
      <c:valAx>
        <c:axId val="314541776"/>
        <c:scaling>
          <c:orientation val="minMax"/>
          <c:min val="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smtClean="0"/>
                  <a:t>Ward IMD 2015 Score (population weighted)</a:t>
                </a:r>
                <a:endParaRPr lang="en-GB" dirty="0"/>
              </a:p>
            </c:rich>
          </c:tx>
          <c:layout>
            <c:manualLayout>
              <c:xMode val="edge"/>
              <c:yMode val="edge"/>
              <c:x val="0.22483929640373898"/>
              <c:y val="0.856183365312122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542168"/>
        <c:crosses val="autoZero"/>
        <c:crossBetween val="midCat"/>
      </c:valAx>
      <c:valAx>
        <c:axId val="314542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smtClean="0"/>
                  <a:t> Obesity Prevalence </a:t>
                </a:r>
                <a:r>
                  <a:rPr lang="en-GB" dirty="0"/>
                  <a:t>(%)</a:t>
                </a:r>
              </a:p>
            </c:rich>
          </c:tx>
          <c:layout>
            <c:manualLayout>
              <c:xMode val="edge"/>
              <c:yMode val="edge"/>
              <c:x val="1.6666666666666666E-2"/>
              <c:y val="0.240958710580774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541776"/>
        <c:crosses val="autoZero"/>
        <c:crossBetween val="midCat"/>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000" b="1">
                <a:solidFill>
                  <a:schemeClr val="tx1">
                    <a:lumMod val="75000"/>
                    <a:lumOff val="25000"/>
                  </a:schemeClr>
                </a:solidFill>
                <a:latin typeface="Arial" panose="020B0604020202020204" pitchFamily="34" charset="0"/>
                <a:cs typeface="Arial" panose="020B0604020202020204" pitchFamily="34" charset="0"/>
              </a:rPr>
              <a:t>IMD15 Score and</a:t>
            </a:r>
            <a:r>
              <a:rPr lang="en-US" sz="1000" b="1" baseline="0">
                <a:solidFill>
                  <a:schemeClr val="tx1">
                    <a:lumMod val="75000"/>
                    <a:lumOff val="25000"/>
                  </a:schemeClr>
                </a:solidFill>
                <a:latin typeface="Arial" panose="020B0604020202020204" pitchFamily="34" charset="0"/>
                <a:cs typeface="Arial" panose="020B0604020202020204" pitchFamily="34" charset="0"/>
              </a:rPr>
              <a:t> </a:t>
            </a:r>
            <a:r>
              <a:rPr lang="en-US" sz="1000" b="1">
                <a:solidFill>
                  <a:schemeClr val="tx1">
                    <a:lumMod val="75000"/>
                    <a:lumOff val="25000"/>
                  </a:schemeClr>
                </a:solidFill>
                <a:latin typeface="Arial" panose="020B0604020202020204" pitchFamily="34" charset="0"/>
                <a:cs typeface="Arial" panose="020B0604020202020204" pitchFamily="34" charset="0"/>
              </a:rPr>
              <a:t>Year R obesity prevalence by Southampton ward 2010/11 to 2012/13</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932789651293588"/>
          <c:y val="0.18521324022855654"/>
          <c:w val="0.81924353205849265"/>
          <c:h val="0.61519116732316692"/>
        </c:manualLayout>
      </c:layout>
      <c:scatterChart>
        <c:scatterStyle val="lineMarker"/>
        <c:varyColors val="0"/>
        <c:ser>
          <c:idx val="0"/>
          <c:order val="0"/>
          <c:tx>
            <c:strRef>
              <c:f>'NCMP Wards1011tyRvs1617to1819y6'!$CM$9</c:f>
              <c:strCache>
                <c:ptCount val="1"/>
                <c:pt idx="0">
                  <c:v>IMD15 Score</c:v>
                </c:pt>
              </c:strCache>
            </c:strRef>
          </c:tx>
          <c:spPr>
            <a:ln w="25400" cap="rnd">
              <a:noFill/>
              <a:round/>
            </a:ln>
            <a:effectLst/>
          </c:spPr>
          <c:marker>
            <c:symbol val="diamond"/>
            <c:size val="5"/>
            <c:spPr>
              <a:solidFill>
                <a:schemeClr val="bg2"/>
              </a:solidFill>
              <a:ln w="9525">
                <a:noFill/>
              </a:ln>
              <a:effectLst/>
            </c:spPr>
          </c:marker>
          <c:dLbls>
            <c:dLbl>
              <c:idx val="0"/>
              <c:delete val="1"/>
              <c:extLst>
                <c:ext xmlns:c15="http://schemas.microsoft.com/office/drawing/2012/chart" uri="{CE6537A1-D6FC-4f65-9D91-7224C49458BB}"/>
              </c:extLst>
            </c:dLbl>
            <c:dLbl>
              <c:idx val="1"/>
              <c:layout>
                <c:manualLayout>
                  <c:x val="-9.3385709598800146E-2"/>
                  <c:y val="-0.1170455906405569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DB969FB-C4BD-4A5E-B022-DF3F0A337E6B}" type="CELLRANGE">
                      <a:rPr lang="en-US"/>
                      <a:pPr>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480804743157105"/>
                      <c:h val="7.2576796231912558E-2"/>
                    </c:manualLayout>
                  </c15:layout>
                  <c15:dlblFieldTable/>
                  <c15:showDataLabelsRange val="1"/>
                </c:ext>
              </c:extLst>
            </c:dLbl>
            <c:dLbl>
              <c:idx val="2"/>
              <c:layout>
                <c:manualLayout>
                  <c:x val="-1.3050712410948632E-2"/>
                  <c:y val="0.10355408472491655"/>
                </c:manualLayout>
              </c:layout>
              <c:tx>
                <c:rich>
                  <a:bodyPr/>
                  <a:lstStyle/>
                  <a:p>
                    <a:fld id="{80AD088D-7C6B-48F2-BD58-B668AEC6162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layout>
                <c:manualLayout>
                  <c:x val="-2.2053571428571537E-2"/>
                  <c:y val="8.5150588060550397E-2"/>
                </c:manualLayout>
              </c:layout>
              <c:tx>
                <c:rich>
                  <a:bodyPr/>
                  <a:lstStyle/>
                  <a:p>
                    <a:fld id="{C0AD05F0-1CCE-4A09-BBAC-E7E56D69CA9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layout>
                <c:manualLayout>
                  <c:x val="2.8206786651668543E-2"/>
                  <c:y val="4.4772672428432254E-2"/>
                </c:manualLayout>
              </c:layout>
              <c:tx>
                <c:rich>
                  <a:bodyPr/>
                  <a:lstStyle/>
                  <a:p>
                    <a:fld id="{C80EAE83-08D6-4858-87BE-5393F9896E5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layout>
                <c:manualLayout>
                  <c:x val="-9.197178477690289E-2"/>
                  <c:y val="-7.9421201748192366E-2"/>
                </c:manualLayout>
              </c:layout>
              <c:tx>
                <c:rich>
                  <a:bodyPr/>
                  <a:lstStyle/>
                  <a:p>
                    <a:fld id="{6E2D8600-91BF-469F-A8F0-C10BCCE7CE2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6"/>
              <c:layout>
                <c:manualLayout>
                  <c:x val="-0.14140630858642669"/>
                  <c:y val="-9.7582382224923367E-2"/>
                </c:manualLayout>
              </c:layout>
              <c:tx>
                <c:rich>
                  <a:bodyPr/>
                  <a:lstStyle/>
                  <a:p>
                    <a:fld id="{34D2BA1E-591D-461A-9AA6-B341802B98DD}"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7"/>
              <c:delete val="1"/>
              <c:extLst>
                <c:ext xmlns:c15="http://schemas.microsoft.com/office/drawing/2012/chart" uri="{CE6537A1-D6FC-4f65-9D91-7224C49458BB}"/>
              </c:extLst>
            </c:dLbl>
            <c:dLbl>
              <c:idx val="8"/>
              <c:layout>
                <c:manualLayout>
                  <c:x val="-2.1339285714285713E-2"/>
                  <c:y val="-7.0340611509826872E-2"/>
                </c:manualLayout>
              </c:layout>
              <c:tx>
                <c:rich>
                  <a:bodyPr/>
                  <a:lstStyle/>
                  <a:p>
                    <a:fld id="{EE378245-461A-46AE-A4A0-0DB58EFF5D53}"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9"/>
              <c:delete val="1"/>
              <c:extLst>
                <c:ext xmlns:c15="http://schemas.microsoft.com/office/drawing/2012/chart" uri="{CE6537A1-D6FC-4f65-9D91-7224C49458BB}"/>
              </c:extLst>
            </c:dLbl>
            <c:dLbl>
              <c:idx val="10"/>
              <c:layout>
                <c:manualLayout>
                  <c:x val="-1.0789276340457989E-3"/>
                  <c:y val="9.4352336392733521E-2"/>
                </c:manualLayout>
              </c:layout>
              <c:tx>
                <c:rich>
                  <a:bodyPr/>
                  <a:lstStyle/>
                  <a:p>
                    <a:fld id="{845F7243-7311-4368-8BB9-F6AF033162C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1"/>
              <c:layout>
                <c:manualLayout>
                  <c:x val="-8.1064163854518187E-2"/>
                  <c:y val="-7.1279133586562585E-2"/>
                </c:manualLayout>
              </c:layout>
              <c:tx>
                <c:rich>
                  <a:bodyPr/>
                  <a:lstStyle/>
                  <a:p>
                    <a:fld id="{987184CD-3793-4E20-B930-0BF29E03655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3.8327240344956881E-2"/>
                  <c:y val="0.37129855975116083"/>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'NCMP Wards1011tyRvs1617to1819y6'!$CM$10:$CM$25</c:f>
              <c:numCache>
                <c:formatCode>General</c:formatCode>
                <c:ptCount val="16"/>
                <c:pt idx="0">
                  <c:v>27.334646474813557</c:v>
                </c:pt>
                <c:pt idx="1">
                  <c:v>14.078529176882661</c:v>
                </c:pt>
                <c:pt idx="2">
                  <c:v>35.92964406146622</c:v>
                </c:pt>
                <c:pt idx="3">
                  <c:v>41.35054107957253</c:v>
                </c:pt>
                <c:pt idx="4">
                  <c:v>18.203450673854448</c:v>
                </c:pt>
                <c:pt idx="5">
                  <c:v>27.07997221640489</c:v>
                </c:pt>
                <c:pt idx="6">
                  <c:v>22.013395453440314</c:v>
                </c:pt>
                <c:pt idx="7">
                  <c:v>27.652928485363947</c:v>
                </c:pt>
                <c:pt idx="8">
                  <c:v>29.174823888888884</c:v>
                </c:pt>
                <c:pt idx="9">
                  <c:v>26.040834357503751</c:v>
                </c:pt>
                <c:pt idx="10">
                  <c:v>18.437213336691645</c:v>
                </c:pt>
                <c:pt idx="11">
                  <c:v>39.573279981848827</c:v>
                </c:pt>
                <c:pt idx="12">
                  <c:v>20.699858859255347</c:v>
                </c:pt>
                <c:pt idx="13">
                  <c:v>19.369910172932858</c:v>
                </c:pt>
                <c:pt idx="14">
                  <c:v>27.595733371807817</c:v>
                </c:pt>
                <c:pt idx="15">
                  <c:v>34.034913175675669</c:v>
                </c:pt>
              </c:numCache>
            </c:numRef>
          </c:xVal>
          <c:yVal>
            <c:numRef>
              <c:f>'NCMP Wards1011tyRvs1617to1819y6'!$CJ$10:$CJ$25</c:f>
              <c:numCache>
                <c:formatCode>General</c:formatCode>
                <c:ptCount val="16"/>
                <c:pt idx="0">
                  <c:v>9.1463414634146343</c:v>
                </c:pt>
                <c:pt idx="1">
                  <c:v>6.968641114982578</c:v>
                </c:pt>
                <c:pt idx="2">
                  <c:v>7.8740157480314963</c:v>
                </c:pt>
                <c:pt idx="3">
                  <c:v>11.661341853035143</c:v>
                </c:pt>
                <c:pt idx="4">
                  <c:v>6.7982456140350882</c:v>
                </c:pt>
                <c:pt idx="5">
                  <c:v>12.340425531914894</c:v>
                </c:pt>
                <c:pt idx="6">
                  <c:v>9.67741935483871</c:v>
                </c:pt>
                <c:pt idx="7">
                  <c:v>8.3844580777096116</c:v>
                </c:pt>
                <c:pt idx="8">
                  <c:v>11.028315946348734</c:v>
                </c:pt>
                <c:pt idx="9">
                  <c:v>7.8828828828828827</c:v>
                </c:pt>
                <c:pt idx="10">
                  <c:v>5.3571428571428568</c:v>
                </c:pt>
                <c:pt idx="11">
                  <c:v>12.690355329949238</c:v>
                </c:pt>
                <c:pt idx="12">
                  <c:v>9.2013888888888893</c:v>
                </c:pt>
                <c:pt idx="13">
                  <c:v>7.6744186046511631</c:v>
                </c:pt>
                <c:pt idx="14">
                  <c:v>9.9071207430340564</c:v>
                </c:pt>
                <c:pt idx="15">
                  <c:v>8.4645669291338592</c:v>
                </c:pt>
              </c:numCache>
            </c:numRef>
          </c:yVal>
          <c:smooth val="0"/>
          <c:extLst>
            <c:ext xmlns:c15="http://schemas.microsoft.com/office/drawing/2012/chart" uri="{02D57815-91ED-43cb-92C2-25804820EDAC}">
              <c15:datalabelsRange>
                <c15:f>'NCMP Wards1011tyRvs1617to1819y6'!$CI$10:$CI$25</c15:f>
                <c15:dlblRangeCache>
                  <c:ptCount val="16"/>
                  <c:pt idx="0">
                    <c:v>Bargate</c:v>
                  </c:pt>
                  <c:pt idx="1">
                    <c:v>Bassett</c:v>
                  </c:pt>
                  <c:pt idx="2">
                    <c:v>Bevois</c:v>
                  </c:pt>
                  <c:pt idx="3">
                    <c:v>Bitterne</c:v>
                  </c:pt>
                  <c:pt idx="4">
                    <c:v>Bitterne Park</c:v>
                  </c:pt>
                  <c:pt idx="5">
                    <c:v>Coxford</c:v>
                  </c:pt>
                  <c:pt idx="6">
                    <c:v>Freemantle</c:v>
                  </c:pt>
                  <c:pt idx="7">
                    <c:v>Harefield</c:v>
                  </c:pt>
                  <c:pt idx="8">
                    <c:v>Millbrook</c:v>
                  </c:pt>
                  <c:pt idx="9">
                    <c:v>Peartree</c:v>
                  </c:pt>
                  <c:pt idx="10">
                    <c:v>Portswood</c:v>
                  </c:pt>
                  <c:pt idx="11">
                    <c:v>Redbridge</c:v>
                  </c:pt>
                  <c:pt idx="12">
                    <c:v>Shirley</c:v>
                  </c:pt>
                  <c:pt idx="13">
                    <c:v>Sholing</c:v>
                  </c:pt>
                  <c:pt idx="14">
                    <c:v>Swaythling</c:v>
                  </c:pt>
                  <c:pt idx="15">
                    <c:v>Woolston</c:v>
                  </c:pt>
                </c15:dlblRangeCache>
              </c15:datalabelsRange>
            </c:ext>
          </c:extLst>
        </c:ser>
        <c:dLbls>
          <c:showLegendKey val="0"/>
          <c:showVal val="0"/>
          <c:showCatName val="0"/>
          <c:showSerName val="0"/>
          <c:showPercent val="0"/>
          <c:showBubbleSize val="0"/>
        </c:dLbls>
        <c:axId val="375798544"/>
        <c:axId val="375798936"/>
      </c:scatterChart>
      <c:valAx>
        <c:axId val="375798544"/>
        <c:scaling>
          <c:orientation val="minMax"/>
          <c:min val="10"/>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900" dirty="0">
                    <a:latin typeface="Arial" panose="020B0604020202020204" pitchFamily="34" charset="0"/>
                    <a:cs typeface="Arial" panose="020B0604020202020204" pitchFamily="34" charset="0"/>
                  </a:rPr>
                  <a:t>Ward</a:t>
                </a:r>
                <a:r>
                  <a:rPr lang="en-GB" sz="900" baseline="0"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IMD 2015 Score (population weighted)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98936"/>
        <c:crosses val="autoZero"/>
        <c:crossBetween val="midCat"/>
      </c:valAx>
      <c:valAx>
        <c:axId val="375798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900">
                    <a:latin typeface="Arial" panose="020B0604020202020204" pitchFamily="34" charset="0"/>
                    <a:cs typeface="Arial" panose="020B0604020202020204" pitchFamily="34" charset="0"/>
                  </a:rPr>
                  <a:t>Obesity Prevalence (%)</a:t>
                </a:r>
              </a:p>
            </c:rich>
          </c:tx>
          <c:layout>
            <c:manualLayout>
              <c:xMode val="edge"/>
              <c:yMode val="edge"/>
              <c:x val="5.1388967004124479E-2"/>
              <c:y val="0.28335660085622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9854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sz="1000" b="1">
                <a:solidFill>
                  <a:schemeClr val="tx1">
                    <a:lumMod val="75000"/>
                    <a:lumOff val="25000"/>
                  </a:schemeClr>
                </a:solidFill>
                <a:latin typeface="Arial" panose="020B0604020202020204" pitchFamily="34" charset="0"/>
                <a:cs typeface="Arial" panose="020B0604020202020204" pitchFamily="34" charset="0"/>
              </a:rPr>
              <a:t>IMD15 Score and percentage</a:t>
            </a:r>
            <a:r>
              <a:rPr lang="en-US" sz="1000" b="1" baseline="0">
                <a:solidFill>
                  <a:schemeClr val="tx1">
                    <a:lumMod val="75000"/>
                    <a:lumOff val="25000"/>
                  </a:schemeClr>
                </a:solidFill>
                <a:latin typeface="Arial" panose="020B0604020202020204" pitchFamily="34" charset="0"/>
                <a:cs typeface="Arial" panose="020B0604020202020204" pitchFamily="34" charset="0"/>
              </a:rPr>
              <a:t> point difference</a:t>
            </a:r>
            <a:r>
              <a:rPr lang="en-US" sz="1000" b="1">
                <a:solidFill>
                  <a:schemeClr val="tx1">
                    <a:lumMod val="75000"/>
                    <a:lumOff val="25000"/>
                  </a:schemeClr>
                </a:solidFill>
                <a:latin typeface="Arial" panose="020B0604020202020204" pitchFamily="34" charset="0"/>
                <a:cs typeface="Arial" panose="020B0604020202020204" pitchFamily="34" charset="0"/>
              </a:rPr>
              <a:t> by ward Yr R and Year 6</a:t>
            </a:r>
            <a:r>
              <a:rPr lang="en-US" sz="1000" b="1" baseline="0">
                <a:solidFill>
                  <a:schemeClr val="tx1">
                    <a:lumMod val="75000"/>
                    <a:lumOff val="25000"/>
                  </a:schemeClr>
                </a:solidFill>
                <a:latin typeface="Arial" panose="020B0604020202020204" pitchFamily="34" charset="0"/>
                <a:cs typeface="Arial" panose="020B0604020202020204" pitchFamily="34" charset="0"/>
              </a:rPr>
              <a:t> (rough cohort)</a:t>
            </a:r>
            <a:endParaRPr lang="en-US" sz="1000" b="1">
              <a:solidFill>
                <a:schemeClr val="tx1">
                  <a:lumMod val="75000"/>
                  <a:lumOff val="25000"/>
                </a:schemeClr>
              </a:solidFill>
              <a:latin typeface="Arial" panose="020B0604020202020204" pitchFamily="34" charset="0"/>
              <a:cs typeface="Arial" panose="020B0604020202020204" pitchFamily="34" charset="0"/>
            </a:endParaRPr>
          </a:p>
        </c:rich>
      </c:tx>
      <c:layout>
        <c:manualLayout>
          <c:xMode val="edge"/>
          <c:yMode val="edge"/>
          <c:x val="0.13293848137403877"/>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208822581387852"/>
          <c:y val="0.21978498007019343"/>
          <c:w val="0.82241469816272961"/>
          <c:h val="0.52354775938455245"/>
        </c:manualLayout>
      </c:layout>
      <c:scatterChart>
        <c:scatterStyle val="lineMarker"/>
        <c:varyColors val="0"/>
        <c:ser>
          <c:idx val="0"/>
          <c:order val="0"/>
          <c:tx>
            <c:strRef>
              <c:f>'NCMP Wards1011tyRvs1617to1819y6'!$CM$9</c:f>
              <c:strCache>
                <c:ptCount val="1"/>
                <c:pt idx="0">
                  <c:v>IMD15 Score</c:v>
                </c:pt>
              </c:strCache>
            </c:strRef>
          </c:tx>
          <c:spPr>
            <a:ln w="25400" cap="rnd">
              <a:noFill/>
              <a:round/>
            </a:ln>
            <a:effectLst/>
          </c:spPr>
          <c:marker>
            <c:symbol val="diamond"/>
            <c:size val="5"/>
            <c:spPr>
              <a:solidFill>
                <a:srgbClr val="D50057"/>
              </a:solidFill>
              <a:ln w="9525">
                <a:noFill/>
              </a:ln>
              <a:effectLst/>
            </c:spPr>
          </c:marker>
          <c:dLbls>
            <c:dLbl>
              <c:idx val="0"/>
              <c:delete val="1"/>
              <c:extLst>
                <c:ext xmlns:c15="http://schemas.microsoft.com/office/drawing/2012/chart" uri="{CE6537A1-D6FC-4f65-9D91-7224C49458BB}"/>
              </c:extLst>
            </c:dLbl>
            <c:dLbl>
              <c:idx val="1"/>
              <c:layout>
                <c:manualLayout>
                  <c:x val="-7.2741400745959389E-2"/>
                  <c:y val="-7.9796452684803745E-2"/>
                </c:manualLayout>
              </c:layout>
              <c:tx>
                <c:rich>
                  <a:bodyPr/>
                  <a:lstStyle/>
                  <a:p>
                    <a:fld id="{B5252FB7-7773-4779-9B0C-A1FE1CDE0E16}"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manualLayout>
                  <c:x val="1.7981304968457891E-3"/>
                  <c:y val="-4.7864222288553138E-2"/>
                </c:manualLayout>
              </c:layout>
              <c:tx>
                <c:rich>
                  <a:bodyPr/>
                  <a:lstStyle/>
                  <a:p>
                    <a:fld id="{9971D404-2C45-4696-9C67-1BE5BACC49C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layout>
                <c:manualLayout>
                  <c:x val="-2.4590643274853909E-2"/>
                  <c:y val="-5.6987716687481885E-2"/>
                </c:manualLayout>
              </c:layout>
              <c:tx>
                <c:rich>
                  <a:bodyPr/>
                  <a:lstStyle/>
                  <a:p>
                    <a:fld id="{42F99A0B-80B3-4C9D-A59C-1311729CAE1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layout>
                <c:manualLayout>
                  <c:x val="-0.12725882948841918"/>
                  <c:y val="0.10267343529377113"/>
                </c:manualLayout>
              </c:layout>
              <c:tx>
                <c:rich>
                  <a:bodyPr/>
                  <a:lstStyle/>
                  <a:p>
                    <a:fld id="{3F1EBC5B-8D51-4CF8-A91A-DBBF9C935CE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layout>
                <c:manualLayout>
                  <c:x val="-7.8662338260349143E-2"/>
                  <c:y val="7.5302952096984815E-2"/>
                </c:manualLayout>
              </c:layout>
              <c:tx>
                <c:rich>
                  <a:bodyPr/>
                  <a:lstStyle/>
                  <a:p>
                    <a:fld id="{B10822BD-F1D5-444A-BDFE-ECF8DDB35A85}"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6"/>
              <c:layout>
                <c:manualLayout>
                  <c:x val="-0.10383777685684026"/>
                  <c:y val="-8.4358199884268112E-2"/>
                </c:manualLayout>
              </c:layout>
              <c:tx>
                <c:rich>
                  <a:bodyPr/>
                  <a:lstStyle/>
                  <a:p>
                    <a:fld id="{86D854FE-E8BB-4AA3-B766-3B5371E542FC}"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7"/>
              <c:delete val="1"/>
              <c:extLst>
                <c:ext xmlns:c15="http://schemas.microsoft.com/office/drawing/2012/chart" uri="{CE6537A1-D6FC-4f65-9D91-7224C49458BB}"/>
              </c:extLst>
            </c:dLbl>
            <c:dLbl>
              <c:idx val="8"/>
              <c:layout>
                <c:manualLayout>
                  <c:x val="-8.2368421052631577E-2"/>
                  <c:y val="-0.11172868308105438"/>
                </c:manualLayout>
              </c:layout>
              <c:tx>
                <c:rich>
                  <a:bodyPr/>
                  <a:lstStyle/>
                  <a:p>
                    <a:fld id="{073C9B43-4703-4213-97DA-38DE2FF5DAB8}"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2.1162453377538335E-2"/>
                  <c:y val="7.0741204897520532E-2"/>
                </c:manualLayout>
              </c:layout>
              <c:tx>
                <c:rich>
                  <a:bodyPr/>
                  <a:lstStyle/>
                  <a:p>
                    <a:fld id="{134F7B99-D6C8-404A-90D6-629F04C0A79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1"/>
            <c:dispEq val="0"/>
            <c:trendlineLbl>
              <c:layout>
                <c:manualLayout>
                  <c:x val="4.3121747939402315E-2"/>
                  <c:y val="0.30114745821309147"/>
                </c:manualLayout>
              </c:layout>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rendlineLbl>
          </c:trendline>
          <c:xVal>
            <c:numRef>
              <c:f>'NCMP Wards1011tyRvs1617to1819y6'!$CM$10:$CM$26</c:f>
              <c:numCache>
                <c:formatCode>General</c:formatCode>
                <c:ptCount val="17"/>
                <c:pt idx="0">
                  <c:v>27.334646474813557</c:v>
                </c:pt>
                <c:pt idx="1">
                  <c:v>14.078529176882661</c:v>
                </c:pt>
                <c:pt idx="2">
                  <c:v>35.92964406146622</c:v>
                </c:pt>
                <c:pt idx="3">
                  <c:v>41.35054107957253</c:v>
                </c:pt>
                <c:pt idx="4">
                  <c:v>18.203450673854448</c:v>
                </c:pt>
                <c:pt idx="5">
                  <c:v>27.07997221640489</c:v>
                </c:pt>
                <c:pt idx="6">
                  <c:v>22.013395453440314</c:v>
                </c:pt>
                <c:pt idx="7">
                  <c:v>27.652928485363947</c:v>
                </c:pt>
                <c:pt idx="8">
                  <c:v>29.174823888888884</c:v>
                </c:pt>
                <c:pt idx="9">
                  <c:v>26.040834357503751</c:v>
                </c:pt>
                <c:pt idx="10">
                  <c:v>18.437213336691645</c:v>
                </c:pt>
                <c:pt idx="11">
                  <c:v>39.573279981848827</c:v>
                </c:pt>
                <c:pt idx="12">
                  <c:v>20.699858859255347</c:v>
                </c:pt>
                <c:pt idx="13">
                  <c:v>19.369910172932858</c:v>
                </c:pt>
                <c:pt idx="14">
                  <c:v>27.595733371807817</c:v>
                </c:pt>
                <c:pt idx="15">
                  <c:v>34.034913175675669</c:v>
                </c:pt>
                <c:pt idx="16">
                  <c:v>26.943633966105228</c:v>
                </c:pt>
              </c:numCache>
            </c:numRef>
          </c:xVal>
          <c:yVal>
            <c:numRef>
              <c:f>'NCMP Wards1011tyRvs1617to1819y6'!$CL$10:$CL$26</c:f>
              <c:numCache>
                <c:formatCode>General</c:formatCode>
                <c:ptCount val="17"/>
                <c:pt idx="0">
                  <c:v>12.677762771113054</c:v>
                </c:pt>
                <c:pt idx="1">
                  <c:v>14.485904339562875</c:v>
                </c:pt>
                <c:pt idx="2">
                  <c:v>16.164445790430044</c:v>
                </c:pt>
                <c:pt idx="3">
                  <c:v>14.981642161174449</c:v>
                </c:pt>
                <c:pt idx="4">
                  <c:v>9.4017543859649102</c:v>
                </c:pt>
                <c:pt idx="5">
                  <c:v>10.915388421573477</c:v>
                </c:pt>
                <c:pt idx="6">
                  <c:v>14.945696223050737</c:v>
                </c:pt>
                <c:pt idx="7">
                  <c:v>13.997472107095314</c:v>
                </c:pt>
                <c:pt idx="8">
                  <c:v>14.259040375490351</c:v>
                </c:pt>
                <c:pt idx="9">
                  <c:v>13.421464943204075</c:v>
                </c:pt>
                <c:pt idx="10">
                  <c:v>11.117952928297754</c:v>
                </c:pt>
                <c:pt idx="11">
                  <c:v>13.389891583631009</c:v>
                </c:pt>
                <c:pt idx="12">
                  <c:v>10.112690533493783</c:v>
                </c:pt>
                <c:pt idx="13">
                  <c:v>11.003742314889067</c:v>
                </c:pt>
                <c:pt idx="14">
                  <c:v>11.598255601051964</c:v>
                </c:pt>
                <c:pt idx="15">
                  <c:v>14.661771400630595</c:v>
                </c:pt>
                <c:pt idx="16">
                  <c:v>13.046930792748208</c:v>
                </c:pt>
              </c:numCache>
            </c:numRef>
          </c:yVal>
          <c:smooth val="0"/>
          <c:extLst>
            <c:ext xmlns:c15="http://schemas.microsoft.com/office/drawing/2012/chart" uri="{02D57815-91ED-43cb-92C2-25804820EDAC}">
              <c15:datalabelsRange>
                <c15:f>'NCMP Wards1011tyRvs1617to1819y6'!$CI$10:$CI$25</c15:f>
                <c15:dlblRangeCache>
                  <c:ptCount val="16"/>
                  <c:pt idx="0">
                    <c:v>Bargate</c:v>
                  </c:pt>
                  <c:pt idx="1">
                    <c:v>Bassett</c:v>
                  </c:pt>
                  <c:pt idx="2">
                    <c:v>Bevois</c:v>
                  </c:pt>
                  <c:pt idx="3">
                    <c:v>Bitterne</c:v>
                  </c:pt>
                  <c:pt idx="4">
                    <c:v>Bitterne Park</c:v>
                  </c:pt>
                  <c:pt idx="5">
                    <c:v>Coxford</c:v>
                  </c:pt>
                  <c:pt idx="6">
                    <c:v>Freemantle</c:v>
                  </c:pt>
                  <c:pt idx="7">
                    <c:v>Harefield</c:v>
                  </c:pt>
                  <c:pt idx="8">
                    <c:v>Millbrook</c:v>
                  </c:pt>
                  <c:pt idx="9">
                    <c:v>Peartree</c:v>
                  </c:pt>
                  <c:pt idx="10">
                    <c:v>Portswood</c:v>
                  </c:pt>
                  <c:pt idx="11">
                    <c:v>Redbridge</c:v>
                  </c:pt>
                  <c:pt idx="12">
                    <c:v>Shirley</c:v>
                  </c:pt>
                  <c:pt idx="13">
                    <c:v>Sholing</c:v>
                  </c:pt>
                  <c:pt idx="14">
                    <c:v>Swaythling</c:v>
                  </c:pt>
                  <c:pt idx="15">
                    <c:v>Woolston</c:v>
                  </c:pt>
                </c15:dlblRangeCache>
              </c15:datalabelsRange>
            </c:ext>
          </c:extLst>
        </c:ser>
        <c:dLbls>
          <c:showLegendKey val="0"/>
          <c:showVal val="0"/>
          <c:showCatName val="0"/>
          <c:showSerName val="0"/>
          <c:showPercent val="0"/>
          <c:showBubbleSize val="0"/>
        </c:dLbls>
        <c:axId val="375799720"/>
        <c:axId val="375800112"/>
      </c:scatterChart>
      <c:valAx>
        <c:axId val="375799720"/>
        <c:scaling>
          <c:orientation val="minMax"/>
          <c:min val="10"/>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900" b="0" i="0" baseline="0" dirty="0" smtClean="0">
                    <a:effectLst/>
                    <a:latin typeface="Arial" panose="020B0604020202020204" pitchFamily="34" charset="0"/>
                    <a:cs typeface="Arial" panose="020B0604020202020204" pitchFamily="34" charset="0"/>
                  </a:rPr>
                  <a:t>Ward IMD 2015 Score (population weighted)</a:t>
                </a:r>
                <a:endParaRPr lang="en-GB" sz="900" dirty="0">
                  <a:effectLst/>
                  <a:latin typeface="Arial" panose="020B0604020202020204" pitchFamily="34" charset="0"/>
                  <a:cs typeface="Arial" panose="020B0604020202020204" pitchFamily="34" charset="0"/>
                </a:endParaRPr>
              </a:p>
            </c:rich>
          </c:tx>
          <c:layout>
            <c:manualLayout>
              <c:xMode val="edge"/>
              <c:yMode val="edge"/>
              <c:x val="0.2006140350877193"/>
              <c:y val="0.830468933902718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800112"/>
        <c:crosses val="autoZero"/>
        <c:crossBetween val="midCat"/>
      </c:valAx>
      <c:valAx>
        <c:axId val="375800112"/>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point</a:t>
                </a:r>
                <a:r>
                  <a:rPr lang="en-GB" baseline="0"/>
                  <a:t> difference</a:t>
                </a:r>
                <a:endParaRPr lang="en-GB"/>
              </a:p>
            </c:rich>
          </c:tx>
          <c:layout>
            <c:manualLayout>
              <c:xMode val="edge"/>
              <c:yMode val="edge"/>
              <c:x val="3.3479532163742692E-2"/>
              <c:y val="0.193709845384332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99720"/>
        <c:crosses val="autoZero"/>
        <c:crossBetween val="midCat"/>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lumMod val="75000"/>
                    <a:lumOff val="25000"/>
                  </a:schemeClr>
                </a:solidFill>
                <a:latin typeface="+mn-lt"/>
                <a:ea typeface="Arial"/>
                <a:cs typeface="Arial"/>
              </a:defRPr>
            </a:pPr>
            <a:r>
              <a:rPr lang="en-GB" sz="1000" b="1" i="0" baseline="0" dirty="0">
                <a:solidFill>
                  <a:schemeClr val="tx1">
                    <a:lumMod val="75000"/>
                    <a:lumOff val="25000"/>
                  </a:schemeClr>
                </a:solidFill>
                <a:effectLst/>
                <a:latin typeface="+mn-lt"/>
              </a:rPr>
              <a:t>Percentage of </a:t>
            </a:r>
            <a:r>
              <a:rPr lang="en-GB" sz="1000" b="1" i="0" baseline="0" dirty="0" smtClean="0">
                <a:solidFill>
                  <a:schemeClr val="tx1">
                    <a:lumMod val="75000"/>
                    <a:lumOff val="25000"/>
                  </a:schemeClr>
                </a:solidFill>
                <a:effectLst/>
                <a:latin typeface="+mn-lt"/>
              </a:rPr>
              <a:t>children </a:t>
            </a:r>
            <a:r>
              <a:rPr lang="en-GB" sz="1000" b="1" i="0" baseline="0" dirty="0">
                <a:solidFill>
                  <a:schemeClr val="tx1">
                    <a:lumMod val="75000"/>
                    <a:lumOff val="25000"/>
                  </a:schemeClr>
                </a:solidFill>
                <a:effectLst/>
                <a:latin typeface="+mn-lt"/>
              </a:rPr>
              <a:t>c</a:t>
            </a:r>
            <a:r>
              <a:rPr lang="en-GB" sz="1000" b="1" i="0" baseline="0" dirty="0" smtClean="0">
                <a:solidFill>
                  <a:schemeClr val="tx1">
                    <a:lumMod val="75000"/>
                    <a:lumOff val="25000"/>
                  </a:schemeClr>
                </a:solidFill>
                <a:effectLst/>
                <a:latin typeface="+mn-lt"/>
              </a:rPr>
              <a:t>onsidered </a:t>
            </a:r>
            <a:r>
              <a:rPr lang="en-GB" sz="1000" b="1" i="0" baseline="0" dirty="0">
                <a:solidFill>
                  <a:schemeClr val="tx1">
                    <a:lumMod val="75000"/>
                    <a:lumOff val="25000"/>
                  </a:schemeClr>
                </a:solidFill>
                <a:effectLst/>
                <a:latin typeface="+mn-lt"/>
              </a:rPr>
              <a:t>to be Obese in Year 6 by Local </a:t>
            </a:r>
            <a:r>
              <a:rPr lang="en-GB" sz="1000" b="1" i="0" baseline="0" dirty="0" smtClean="0">
                <a:solidFill>
                  <a:schemeClr val="tx1">
                    <a:lumMod val="75000"/>
                    <a:lumOff val="25000"/>
                  </a:schemeClr>
                </a:solidFill>
                <a:effectLst/>
                <a:latin typeface="+mn-lt"/>
              </a:rPr>
              <a:t>Deprivation  Quintile (IMD 2015):  </a:t>
            </a:r>
            <a:r>
              <a:rPr lang="en-GB" sz="1000" b="1" i="0" baseline="0" dirty="0">
                <a:solidFill>
                  <a:schemeClr val="tx1">
                    <a:lumMod val="75000"/>
                    <a:lumOff val="25000"/>
                  </a:schemeClr>
                </a:solidFill>
                <a:effectLst/>
                <a:latin typeface="+mn-lt"/>
              </a:rPr>
              <a:t>2016/17 to 2018/19 (pooled)</a:t>
            </a:r>
            <a:endParaRPr lang="en-GB" sz="1000" dirty="0">
              <a:solidFill>
                <a:schemeClr val="tx1">
                  <a:lumMod val="75000"/>
                  <a:lumOff val="25000"/>
                </a:schemeClr>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lumMod val="75000"/>
                    <a:lumOff val="25000"/>
                  </a:schemeClr>
                </a:solidFill>
                <a:latin typeface="+mn-lt"/>
                <a:ea typeface="Arial"/>
                <a:cs typeface="Arial"/>
              </a:defRPr>
            </a:pPr>
            <a:endParaRPr lang="en-GB" sz="1000" b="1" dirty="0">
              <a:solidFill>
                <a:schemeClr val="tx1">
                  <a:lumMod val="75000"/>
                  <a:lumOff val="25000"/>
                </a:schemeClr>
              </a:solidFill>
              <a:latin typeface="+mn-lt"/>
            </a:endParaRPr>
          </a:p>
        </c:rich>
      </c:tx>
      <c:layout>
        <c:manualLayout>
          <c:xMode val="edge"/>
          <c:yMode val="edge"/>
          <c:x val="0.16852082990960571"/>
          <c:y val="0"/>
        </c:manualLayout>
      </c:layout>
      <c:overlay val="0"/>
    </c:title>
    <c:autoTitleDeleted val="0"/>
    <c:plotArea>
      <c:layout>
        <c:manualLayout>
          <c:layoutTarget val="inner"/>
          <c:xMode val="edge"/>
          <c:yMode val="edge"/>
          <c:x val="9.8352214795513759E-2"/>
          <c:y val="0.19027640433410631"/>
          <c:w val="0.87084909935425403"/>
          <c:h val="0.55951492860984364"/>
        </c:manualLayout>
      </c:layout>
      <c:barChart>
        <c:barDir val="col"/>
        <c:grouping val="clustered"/>
        <c:varyColors val="0"/>
        <c:ser>
          <c:idx val="0"/>
          <c:order val="0"/>
          <c:tx>
            <c:v>DSR</c:v>
          </c:tx>
          <c:spPr>
            <a:solidFill>
              <a:srgbClr val="7CA0C5"/>
            </a:solidFill>
          </c:spPr>
          <c:invertIfNegative val="0"/>
          <c:dLbls>
            <c:numFmt formatCode="#,##0.00" sourceLinked="0"/>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a:solidFill>
                  <a:srgbClr val="000000"/>
                </a:solidFill>
                <a:prstDash val="dash"/>
              </a:ln>
            </c:spPr>
            <c:trendlineType val="linear"/>
            <c:dispRSqr val="1"/>
            <c:dispEq val="0"/>
            <c:trendlineLbl>
              <c:layout>
                <c:manualLayout>
                  <c:x val="8.50679642535144E-2"/>
                  <c:y val="-0.10245714876352723"/>
                </c:manualLayout>
              </c:layout>
              <c:numFmt formatCode="General" sourceLinked="0"/>
              <c:txPr>
                <a:bodyPr/>
                <a:lstStyle/>
                <a:p>
                  <a:pPr>
                    <a:defRPr sz="800" b="1"/>
                  </a:pPr>
                  <a:endParaRPr lang="en-US"/>
                </a:p>
              </c:txPr>
            </c:trendlineLbl>
          </c:trendline>
          <c:errBars>
            <c:errBarType val="both"/>
            <c:errValType val="cust"/>
            <c:noEndCap val="0"/>
            <c:plus>
              <c:numRef>
                <c:f>'IMD Obesity'!$Q$39:$Q$43</c:f>
                <c:numCache>
                  <c:formatCode>General</c:formatCode>
                  <c:ptCount val="5"/>
                  <c:pt idx="0">
                    <c:v>2.0135034646435912</c:v>
                  </c:pt>
                  <c:pt idx="1">
                    <c:v>2.2256079863037179</c:v>
                  </c:pt>
                  <c:pt idx="2">
                    <c:v>2.3824124899500418</c:v>
                  </c:pt>
                  <c:pt idx="3">
                    <c:v>2.3492290573566166</c:v>
                  </c:pt>
                  <c:pt idx="4">
                    <c:v>2.1326938254268359</c:v>
                  </c:pt>
                </c:numCache>
              </c:numRef>
            </c:plus>
            <c:minus>
              <c:numRef>
                <c:f>'IMD Obesity'!$P$39:$P$43</c:f>
                <c:numCache>
                  <c:formatCode>General</c:formatCode>
                  <c:ptCount val="5"/>
                  <c:pt idx="0">
                    <c:v>1.9443601483345851</c:v>
                  </c:pt>
                  <c:pt idx="1">
                    <c:v>2.1296312208770019</c:v>
                  </c:pt>
                  <c:pt idx="2">
                    <c:v>2.2510341138549492</c:v>
                  </c:pt>
                  <c:pt idx="3">
                    <c:v>2.207576911761624</c:v>
                  </c:pt>
                  <c:pt idx="4">
                    <c:v>1.9609057818405606</c:v>
                  </c:pt>
                </c:numCache>
              </c:numRef>
            </c:minus>
            <c:spPr>
              <a:ln w="12700">
                <a:solidFill>
                  <a:srgbClr val="000000"/>
                </a:solidFill>
                <a:prstDash val="solid"/>
              </a:ln>
            </c:spPr>
          </c:errBars>
          <c:cat>
            <c:strRef>
              <c:f>'IMD Obesity'!$J$9:$J$13</c:f>
              <c:strCache>
                <c:ptCount val="5"/>
                <c:pt idx="0">
                  <c:v>20% most deprived</c:v>
                </c:pt>
                <c:pt idx="1">
                  <c:v>2nd quintile</c:v>
                </c:pt>
                <c:pt idx="2">
                  <c:v>3rd quintile</c:v>
                </c:pt>
                <c:pt idx="3">
                  <c:v>4th quintile</c:v>
                </c:pt>
                <c:pt idx="4">
                  <c:v>20% least deprived</c:v>
                </c:pt>
              </c:strCache>
            </c:strRef>
          </c:cat>
          <c:val>
            <c:numRef>
              <c:f>'IMD Obesity'!$M$39:$M$43</c:f>
              <c:numCache>
                <c:formatCode>0.0</c:formatCode>
                <c:ptCount val="5"/>
                <c:pt idx="0">
                  <c:v>26.811961479979729</c:v>
                </c:pt>
                <c:pt idx="1">
                  <c:v>24.742268041237114</c:v>
                </c:pt>
                <c:pt idx="2">
                  <c:v>21.897233201581027</c:v>
                </c:pt>
                <c:pt idx="3">
                  <c:v>20.322580645161288</c:v>
                </c:pt>
                <c:pt idx="4">
                  <c:v>14.933993399339935</c:v>
                </c:pt>
              </c:numCache>
            </c:numRef>
          </c:val>
        </c:ser>
        <c:dLbls>
          <c:showLegendKey val="0"/>
          <c:showVal val="0"/>
          <c:showCatName val="0"/>
          <c:showSerName val="0"/>
          <c:showPercent val="0"/>
          <c:showBubbleSize val="0"/>
        </c:dLbls>
        <c:gapWidth val="50"/>
        <c:axId val="375800896"/>
        <c:axId val="375801288"/>
      </c:barChart>
      <c:catAx>
        <c:axId val="3758008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375801288"/>
        <c:crosses val="autoZero"/>
        <c:auto val="1"/>
        <c:lblAlgn val="ctr"/>
        <c:lblOffset val="100"/>
        <c:noMultiLvlLbl val="0"/>
      </c:catAx>
      <c:valAx>
        <c:axId val="375801288"/>
        <c:scaling>
          <c:orientation val="minMax"/>
          <c:max val="30"/>
        </c:scaling>
        <c:delete val="0"/>
        <c:axPos val="l"/>
        <c:majorGridlines>
          <c:spPr>
            <a:ln w="3175">
              <a:solidFill>
                <a:schemeClr val="bg1">
                  <a:lumMod val="85000"/>
                </a:schemeClr>
              </a:solidFill>
              <a:prstDash val="solid"/>
            </a:ln>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tx1">
                        <a:lumMod val="75000"/>
                        <a:lumOff val="25000"/>
                      </a:schemeClr>
                    </a:solidFill>
                    <a:latin typeface="+mn-lt"/>
                    <a:ea typeface="Arial"/>
                    <a:cs typeface="Arial"/>
                  </a:defRPr>
                </a:pPr>
                <a:r>
                  <a:rPr lang="en-GB" sz="1000" b="0" i="0" baseline="0" dirty="0">
                    <a:solidFill>
                      <a:schemeClr val="tx1">
                        <a:lumMod val="75000"/>
                        <a:lumOff val="25000"/>
                      </a:schemeClr>
                    </a:solidFill>
                    <a:effectLst/>
                    <a:latin typeface="+mn-lt"/>
                  </a:rPr>
                  <a:t>Obesity </a:t>
                </a:r>
                <a:r>
                  <a:rPr lang="en-GB" sz="1000" b="0" i="0" baseline="0" dirty="0" smtClean="0">
                    <a:solidFill>
                      <a:schemeClr val="tx1">
                        <a:lumMod val="75000"/>
                        <a:lumOff val="25000"/>
                      </a:schemeClr>
                    </a:solidFill>
                    <a:effectLst/>
                    <a:latin typeface="+mn-lt"/>
                  </a:rPr>
                  <a:t>prevalence (%)</a:t>
                </a:r>
                <a:endParaRPr lang="en-GB" sz="1000" dirty="0">
                  <a:solidFill>
                    <a:schemeClr val="tx1">
                      <a:lumMod val="75000"/>
                      <a:lumOff val="25000"/>
                    </a:schemeClr>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tx1">
                        <a:lumMod val="75000"/>
                        <a:lumOff val="25000"/>
                      </a:schemeClr>
                    </a:solidFill>
                    <a:latin typeface="+mn-lt"/>
                    <a:ea typeface="Arial"/>
                    <a:cs typeface="Arial"/>
                  </a:defRPr>
                </a:pPr>
                <a:endParaRPr lang="en-GB" sz="1000" dirty="0">
                  <a:solidFill>
                    <a:schemeClr val="tx1">
                      <a:lumMod val="75000"/>
                      <a:lumOff val="25000"/>
                    </a:schemeClr>
                  </a:solidFill>
                  <a:latin typeface="+mn-lt"/>
                </a:endParaRPr>
              </a:p>
            </c:rich>
          </c:tx>
          <c:layout>
            <c:manualLayout>
              <c:xMode val="edge"/>
              <c:yMode val="edge"/>
              <c:x val="1.2970601788722187E-2"/>
              <c:y val="0.1954794980673688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75800896"/>
        <c:crosses val="autoZero"/>
        <c:crossBetween val="between"/>
        <c:majorUnit val="5"/>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000" b="1" i="0" baseline="0" dirty="0">
                <a:effectLst/>
              </a:rPr>
              <a:t>Percentage of children considered to be </a:t>
            </a:r>
            <a:r>
              <a:rPr lang="en-GB" sz="1000" b="1" i="0" baseline="0" dirty="0" smtClean="0">
                <a:effectLst/>
              </a:rPr>
              <a:t>Obese </a:t>
            </a:r>
            <a:r>
              <a:rPr lang="en-GB" sz="1000" b="1" i="0" baseline="0" dirty="0">
                <a:effectLst/>
              </a:rPr>
              <a:t>in Year 6</a:t>
            </a:r>
          </a:p>
          <a:p>
            <a:pPr>
              <a:defRPr sz="1000" b="1">
                <a:solidFill>
                  <a:sysClr val="windowText" lastClr="000000"/>
                </a:solidFill>
                <a:latin typeface="Arial" panose="020B0604020202020204" pitchFamily="34" charset="0"/>
                <a:cs typeface="Arial" panose="020B0604020202020204" pitchFamily="34" charset="0"/>
              </a:defRPr>
            </a:pPr>
            <a:r>
              <a:rPr lang="en-GB" sz="1000" b="1" i="0" baseline="0" dirty="0">
                <a:effectLst/>
              </a:rPr>
              <a:t>Inequalities Trend - Most Vs Least Deprived IMD Local Quintiles (IMD 2015): </a:t>
            </a:r>
          </a:p>
          <a:p>
            <a:pPr>
              <a:defRPr sz="1000" b="1">
                <a:solidFill>
                  <a:sysClr val="windowText" lastClr="000000"/>
                </a:solidFill>
                <a:latin typeface="Arial" panose="020B0604020202020204" pitchFamily="34" charset="0"/>
                <a:cs typeface="Arial" panose="020B0604020202020204" pitchFamily="34" charset="0"/>
              </a:defRPr>
            </a:pPr>
            <a:r>
              <a:rPr lang="en-GB" sz="1000" b="1" i="0" baseline="0" dirty="0" smtClean="0">
                <a:effectLst/>
              </a:rPr>
              <a:t>2007/08-09/10 to 2016/17-18/19 (pooled</a:t>
            </a:r>
            <a:r>
              <a:rPr lang="en-GB" sz="1000" b="1" i="0" baseline="0" dirty="0">
                <a:effectLst/>
              </a:rPr>
              <a:t>)</a:t>
            </a:r>
            <a:endParaRPr lang="en-GB" sz="1000" dirty="0">
              <a:effectLst/>
            </a:endParaRPr>
          </a:p>
        </c:rich>
      </c:tx>
      <c:layout>
        <c:manualLayout>
          <c:xMode val="edge"/>
          <c:yMode val="edge"/>
          <c:x val="0.20650157180426962"/>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7506796746058279E-2"/>
          <c:y val="0.25905935168004651"/>
          <c:w val="0.842740613944996"/>
          <c:h val="0.51848057921681312"/>
        </c:manualLayout>
      </c:layout>
      <c:barChart>
        <c:barDir val="col"/>
        <c:grouping val="clustered"/>
        <c:varyColors val="0"/>
        <c:ser>
          <c:idx val="3"/>
          <c:order val="2"/>
          <c:tx>
            <c:strRef>
              <c:f>'NCMP Obese trend'!$AD$23</c:f>
              <c:strCache>
                <c:ptCount val="1"/>
                <c:pt idx="0">
                  <c:v>X times higher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'NCMP Obese trend'!$AD$24:$AD$33</c:f>
              <c:numCache>
                <c:formatCode>0.00</c:formatCode>
                <c:ptCount val="10"/>
                <c:pt idx="0">
                  <c:v>1.457580636358675</c:v>
                </c:pt>
                <c:pt idx="1">
                  <c:v>1.5224900450036523</c:v>
                </c:pt>
                <c:pt idx="2">
                  <c:v>1.5056680738035382</c:v>
                </c:pt>
                <c:pt idx="3">
                  <c:v>1.4680936128717696</c:v>
                </c:pt>
                <c:pt idx="4">
                  <c:v>1.5225746490956318</c:v>
                </c:pt>
                <c:pt idx="5">
                  <c:v>1.4336897899581691</c:v>
                </c:pt>
                <c:pt idx="6">
                  <c:v>1.5366771045065832</c:v>
                </c:pt>
                <c:pt idx="7">
                  <c:v>1.5757854677997534</c:v>
                </c:pt>
                <c:pt idx="8">
                  <c:v>1.7616882978949382</c:v>
                </c:pt>
                <c:pt idx="9">
                  <c:v>1.7953644924715708</c:v>
                </c:pt>
              </c:numCache>
            </c:numRef>
          </c:val>
        </c:ser>
        <c:dLbls>
          <c:showLegendKey val="0"/>
          <c:showVal val="0"/>
          <c:showCatName val="0"/>
          <c:showSerName val="0"/>
          <c:showPercent val="0"/>
          <c:showBubbleSize val="0"/>
        </c:dLbls>
        <c:gapWidth val="30"/>
        <c:axId val="375803248"/>
        <c:axId val="375802856"/>
      </c:barChart>
      <c:lineChart>
        <c:grouping val="standard"/>
        <c:varyColors val="0"/>
        <c:ser>
          <c:idx val="0"/>
          <c:order val="0"/>
          <c:tx>
            <c:strRef>
              <c:f>'NCMP Obese trend'!$R$22:$U$22</c:f>
              <c:strCache>
                <c:ptCount val="1"/>
                <c:pt idx="0">
                  <c:v>Most Deprived Local Quintile (IMD 1)</c:v>
                </c:pt>
              </c:strCache>
            </c:strRef>
          </c:tx>
          <c:spPr>
            <a:ln w="28575" cap="rnd">
              <a:solidFill>
                <a:srgbClr val="002F6D"/>
              </a:solidFill>
              <a:round/>
            </a:ln>
            <a:effectLst/>
          </c:spPr>
          <c:marker>
            <c:symbol val="circle"/>
            <c:size val="11"/>
            <c:spPr>
              <a:solidFill>
                <a:srgbClr val="7CA0C5"/>
              </a:solidFill>
              <a:ln w="9525">
                <a:solidFill>
                  <a:schemeClr val="accent1"/>
                </a:solidFill>
              </a:ln>
              <a:effectLst/>
            </c:spPr>
          </c:marker>
          <c:dLbls>
            <c:dLbl>
              <c:idx val="0"/>
              <c:layout>
                <c:manualLayout>
                  <c:x val="-3.8962901724352315E-2"/>
                  <c:y val="-7.00474230493915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96290172435235E-2"/>
                  <c:y val="-7.00474230493915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8962901724352315E-2"/>
                  <c:y val="-6.62595442615128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962901724352315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8962901724352315E-2"/>
                  <c:y val="-7.00474230493915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8962901724352315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Dir val="y"/>
            <c:errBarType val="both"/>
            <c:errValType val="cust"/>
            <c:noEndCap val="0"/>
            <c:plus>
              <c:numRef>
                <c:f>'NCMP Obese trend'!$W$24:$W$33</c:f>
                <c:numCache>
                  <c:formatCode>General</c:formatCode>
                  <c:ptCount val="10"/>
                  <c:pt idx="0">
                    <c:v>2.1908868005406319</c:v>
                  </c:pt>
                  <c:pt idx="1">
                    <c:v>2.1730081894556506</c:v>
                  </c:pt>
                  <c:pt idx="2">
                    <c:v>2.2193537444376084</c:v>
                  </c:pt>
                  <c:pt idx="3">
                    <c:v>2.1893986595002701</c:v>
                  </c:pt>
                  <c:pt idx="4">
                    <c:v>2.2482676429753816</c:v>
                  </c:pt>
                  <c:pt idx="5">
                    <c:v>2.1389816963675621</c:v>
                  </c:pt>
                  <c:pt idx="6">
                    <c:v>2.1353873509694061</c:v>
                  </c:pt>
                  <c:pt idx="7">
                    <c:v>2.0995006923047015</c:v>
                  </c:pt>
                  <c:pt idx="8">
                    <c:v>2.0760058585607304</c:v>
                  </c:pt>
                  <c:pt idx="9">
                    <c:v>2.0135034646435912</c:v>
                  </c:pt>
                </c:numCache>
              </c:numRef>
            </c:plus>
            <c:minus>
              <c:numRef>
                <c:f>'NCMP Obese trend'!$V$24:$V$33</c:f>
                <c:numCache>
                  <c:formatCode>General</c:formatCode>
                  <c:ptCount val="10"/>
                  <c:pt idx="0">
                    <c:v>2.0826139847104947</c:v>
                  </c:pt>
                  <c:pt idx="1">
                    <c:v>2.0623543714600245</c:v>
                  </c:pt>
                  <c:pt idx="2">
                    <c:v>2.105660537215762</c:v>
                  </c:pt>
                  <c:pt idx="3">
                    <c:v>2.0739493912137128</c:v>
                  </c:pt>
                  <c:pt idx="4">
                    <c:v>2.1370188852468708</c:v>
                  </c:pt>
                  <c:pt idx="5">
                    <c:v>2.0359172250470934</c:v>
                  </c:pt>
                  <c:pt idx="6">
                    <c:v>2.0402073557107165</c:v>
                  </c:pt>
                  <c:pt idx="7">
                    <c:v>2.0124727377718727</c:v>
                  </c:pt>
                  <c:pt idx="8">
                    <c:v>2.0003629933272045</c:v>
                  </c:pt>
                  <c:pt idx="9">
                    <c:v>1.9443601483345851</c:v>
                  </c:pt>
                </c:numCache>
              </c:numRef>
            </c:minus>
            <c:spPr>
              <a:noFill/>
              <a:ln w="9525" cap="flat" cmpd="sng" algn="ctr">
                <a:solidFill>
                  <a:schemeClr val="tx1">
                    <a:lumMod val="65000"/>
                    <a:lumOff val="35000"/>
                  </a:schemeClr>
                </a:solidFill>
                <a:round/>
              </a:ln>
              <a:effectLst/>
            </c:spPr>
          </c:errBars>
          <c:cat>
            <c:strRef>
              <c:f>'NCMP Obese trend'!$Q$24:$Q$33</c:f>
              <c:strCache>
                <c:ptCount val="10"/>
                <c:pt idx="0">
                  <c:v>2007/08 to 2009/10</c:v>
                </c:pt>
                <c:pt idx="1">
                  <c:v>2008/09 to 2010/11</c:v>
                </c:pt>
                <c:pt idx="2">
                  <c:v>2009/10 to 2011/12</c:v>
                </c:pt>
                <c:pt idx="3">
                  <c:v>2010/11 to 2012/13</c:v>
                </c:pt>
                <c:pt idx="4">
                  <c:v>2011/12 to 2013/14</c:v>
                </c:pt>
                <c:pt idx="5">
                  <c:v>2012/13 to 2014/15</c:v>
                </c:pt>
                <c:pt idx="6">
                  <c:v>2013/14 to 2015/16</c:v>
                </c:pt>
                <c:pt idx="7">
                  <c:v>2014/15 to 2016/17</c:v>
                </c:pt>
                <c:pt idx="8">
                  <c:v>2015/16 to 2017/17</c:v>
                </c:pt>
                <c:pt idx="9">
                  <c:v>2015/16 to 2017/18</c:v>
                </c:pt>
              </c:strCache>
            </c:strRef>
          </c:cat>
          <c:val>
            <c:numRef>
              <c:f>'NCMP Obese trend'!$S$24:$S$33</c:f>
              <c:numCache>
                <c:formatCode>0.00</c:formatCode>
                <c:ptCount val="10"/>
                <c:pt idx="0">
                  <c:v>22.377158034528552</c:v>
                </c:pt>
                <c:pt idx="1">
                  <c:v>21.794019933554818</c:v>
                </c:pt>
                <c:pt idx="2">
                  <c:v>22.008253094910589</c:v>
                </c:pt>
                <c:pt idx="3">
                  <c:v>21.365187713310579</c:v>
                </c:pt>
                <c:pt idx="4">
                  <c:v>22.736696613683481</c:v>
                </c:pt>
                <c:pt idx="5">
                  <c:v>22.419252691576947</c:v>
                </c:pt>
                <c:pt idx="6">
                  <c:v>23.6085626911315</c:v>
                </c:pt>
                <c:pt idx="7">
                  <c:v>24.49334105385061</c:v>
                </c:pt>
                <c:pt idx="8">
                  <c:v>26.344378055404672</c:v>
                </c:pt>
                <c:pt idx="9">
                  <c:v>26.811961479979729</c:v>
                </c:pt>
              </c:numCache>
            </c:numRef>
          </c:val>
          <c:smooth val="0"/>
        </c:ser>
        <c:ser>
          <c:idx val="1"/>
          <c:order val="1"/>
          <c:tx>
            <c:strRef>
              <c:f>'NCMP Obese trend'!$X$22:$AA$22</c:f>
              <c:strCache>
                <c:ptCount val="1"/>
                <c:pt idx="0">
                  <c:v>Least Deprived Local Quintile (IMD 5)</c:v>
                </c:pt>
              </c:strCache>
            </c:strRef>
          </c:tx>
          <c:spPr>
            <a:ln w="28575" cap="rnd">
              <a:solidFill>
                <a:srgbClr val="7CA0C5"/>
              </a:solidFill>
              <a:round/>
            </a:ln>
            <a:effectLst/>
          </c:spPr>
          <c:marker>
            <c:symbol val="circle"/>
            <c:size val="11"/>
            <c:spPr>
              <a:solidFill>
                <a:srgbClr val="002F6D"/>
              </a:solidFill>
              <a:ln w="9525">
                <a:noFill/>
              </a:ln>
              <a:effectLst/>
            </c:spPr>
          </c:marker>
          <c:dLbls>
            <c:dLbl>
              <c:idx val="0"/>
              <c:layout>
                <c:manualLayout>
                  <c:x val="-3.8962901724352315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96290172435235E-2"/>
                  <c:y val="6.6259544261512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8962901724352315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962901724352315E-2"/>
                  <c:y val="6.24716654736339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8962901724352315E-2"/>
                  <c:y val="7.00474230493915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8962901724352315E-2"/>
                  <c:y val="7.00474230493915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896290172435244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896290172435244E-2"/>
                  <c:y val="6.6259544261512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7255688749533708E-2"/>
                  <c:y val="6.625954426151275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errBars>
            <c:errDir val="y"/>
            <c:errBarType val="both"/>
            <c:errValType val="cust"/>
            <c:noEndCap val="0"/>
            <c:plus>
              <c:numRef>
                <c:f>'NCMP Obese trend'!$AC$24:$AC$33</c:f>
                <c:numCache>
                  <c:formatCode>General</c:formatCode>
                  <c:ptCount val="10"/>
                  <c:pt idx="0">
                    <c:v>2.4505342437535109</c:v>
                  </c:pt>
                  <c:pt idx="1">
                    <c:v>2.3444324078437884</c:v>
                  </c:pt>
                  <c:pt idx="2">
                    <c:v>2.3535917474743613</c:v>
                  </c:pt>
                  <c:pt idx="3">
                    <c:v>2.3886299040143424</c:v>
                  </c:pt>
                  <c:pt idx="4">
                    <c:v>2.3992841985032509</c:v>
                  </c:pt>
                  <c:pt idx="5">
                    <c:v>2.3967051349693129</c:v>
                  </c:pt>
                  <c:pt idx="6">
                    <c:v>2.2830211928794348</c:v>
                  </c:pt>
                  <c:pt idx="7">
                    <c:v>2.264166565997856</c:v>
                  </c:pt>
                  <c:pt idx="8">
                    <c:v>2.1478762090263697</c:v>
                  </c:pt>
                  <c:pt idx="9">
                    <c:v>2.1326938254268359</c:v>
                  </c:pt>
                </c:numCache>
              </c:numRef>
            </c:plus>
            <c:minus>
              <c:numRef>
                <c:f>'NCMP Obese trend'!$AB$24:$AB$33</c:f>
                <c:numCache>
                  <c:formatCode>General</c:formatCode>
                  <c:ptCount val="10"/>
                  <c:pt idx="0">
                    <c:v>2.2336321541229189</c:v>
                  </c:pt>
                  <c:pt idx="1">
                    <c:v>2.128664462693683</c:v>
                  </c:pt>
                  <c:pt idx="2">
                    <c:v>2.1412334493316294</c:v>
                  </c:pt>
                  <c:pt idx="3">
                    <c:v>2.1691546149712</c:v>
                  </c:pt>
                  <c:pt idx="4">
                    <c:v>2.1842667993874922</c:v>
                  </c:pt>
                  <c:pt idx="5">
                    <c:v>2.1931270694621379</c:v>
                  </c:pt>
                  <c:pt idx="6">
                    <c:v>2.0936357591866628</c:v>
                  </c:pt>
                  <c:pt idx="7">
                    <c:v>2.0802433378739345</c:v>
                  </c:pt>
                  <c:pt idx="8">
                    <c:v>1.9740119183936695</c:v>
                  </c:pt>
                  <c:pt idx="9">
                    <c:v>1.9609057818405606</c:v>
                  </c:pt>
                </c:numCache>
              </c:numRef>
            </c:minus>
            <c:spPr>
              <a:noFill/>
              <a:ln w="9525" cap="flat" cmpd="sng" algn="ctr">
                <a:solidFill>
                  <a:schemeClr val="tx1">
                    <a:lumMod val="65000"/>
                    <a:lumOff val="35000"/>
                  </a:schemeClr>
                </a:solidFill>
                <a:round/>
              </a:ln>
              <a:effectLst/>
            </c:spPr>
          </c:errBars>
          <c:cat>
            <c:strRef>
              <c:f>'NCMP Obese trend'!$Q$24:$Q$33</c:f>
              <c:strCache>
                <c:ptCount val="10"/>
                <c:pt idx="0">
                  <c:v>2007/08 to 2009/10</c:v>
                </c:pt>
                <c:pt idx="1">
                  <c:v>2008/09 to 2010/11</c:v>
                </c:pt>
                <c:pt idx="2">
                  <c:v>2009/10 to 2011/12</c:v>
                </c:pt>
                <c:pt idx="3">
                  <c:v>2010/11 to 2012/13</c:v>
                </c:pt>
                <c:pt idx="4">
                  <c:v>2011/12 to 2013/14</c:v>
                </c:pt>
                <c:pt idx="5">
                  <c:v>2012/13 to 2014/15</c:v>
                </c:pt>
                <c:pt idx="6">
                  <c:v>2013/14 to 2015/16</c:v>
                </c:pt>
                <c:pt idx="7">
                  <c:v>2014/15 to 2016/17</c:v>
                </c:pt>
                <c:pt idx="8">
                  <c:v>2015/16 to 2017/17</c:v>
                </c:pt>
                <c:pt idx="9">
                  <c:v>2015/16 to 2017/18</c:v>
                </c:pt>
              </c:strCache>
            </c:strRef>
          </c:cat>
          <c:val>
            <c:numRef>
              <c:f>'NCMP Obese trend'!$Y$24:$Y$33</c:f>
              <c:numCache>
                <c:formatCode>0.00</c:formatCode>
                <c:ptCount val="10"/>
                <c:pt idx="0">
                  <c:v>15.352260778128285</c:v>
                </c:pt>
                <c:pt idx="1">
                  <c:v>14.31472081218274</c:v>
                </c:pt>
                <c:pt idx="2">
                  <c:v>14.616935483870968</c:v>
                </c:pt>
                <c:pt idx="3">
                  <c:v>14.553014553014554</c:v>
                </c:pt>
                <c:pt idx="4">
                  <c:v>14.933058702368692</c:v>
                </c:pt>
                <c:pt idx="5">
                  <c:v>15.637450199203187</c:v>
                </c:pt>
                <c:pt idx="6">
                  <c:v>15.363385464581416</c:v>
                </c:pt>
                <c:pt idx="7">
                  <c:v>15.54357592093441</c:v>
                </c:pt>
                <c:pt idx="8">
                  <c:v>14.954051796157058</c:v>
                </c:pt>
                <c:pt idx="9">
                  <c:v>14.933993399339935</c:v>
                </c:pt>
              </c:numCache>
            </c:numRef>
          </c:val>
          <c:smooth val="0"/>
        </c:ser>
        <c:dLbls>
          <c:showLegendKey val="0"/>
          <c:showVal val="0"/>
          <c:showCatName val="0"/>
          <c:showSerName val="0"/>
          <c:showPercent val="0"/>
          <c:showBubbleSize val="0"/>
        </c:dLbls>
        <c:marker val="1"/>
        <c:smooth val="0"/>
        <c:axId val="375802072"/>
        <c:axId val="375802464"/>
        <c:extLst/>
      </c:lineChart>
      <c:catAx>
        <c:axId val="3758020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75802464"/>
        <c:crosses val="autoZero"/>
        <c:auto val="1"/>
        <c:lblAlgn val="ctr"/>
        <c:lblOffset val="100"/>
        <c:noMultiLvlLbl val="0"/>
      </c:catAx>
      <c:valAx>
        <c:axId val="37580246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smtClean="0"/>
                  <a:t>Obesity</a:t>
                </a:r>
                <a:r>
                  <a:rPr lang="en-GB" baseline="0" dirty="0" smtClean="0"/>
                  <a:t> prevalence </a:t>
                </a:r>
                <a:r>
                  <a:rPr lang="en-GB" baseline="0" dirty="0"/>
                  <a:t>(%)</a:t>
                </a:r>
                <a:endParaRPr lang="en-GB" dirty="0"/>
              </a:p>
            </c:rich>
          </c:tx>
          <c:layout>
            <c:manualLayout>
              <c:xMode val="edge"/>
              <c:yMode val="edge"/>
              <c:x val="8.0214215321918175E-3"/>
              <c:y val="0.300327337751697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802072"/>
        <c:crosses val="autoZero"/>
        <c:crossBetween val="between"/>
      </c:valAx>
      <c:valAx>
        <c:axId val="375802856"/>
        <c:scaling>
          <c:orientation val="minMax"/>
          <c:max val="3"/>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i="1"/>
                  <a:t>X</a:t>
                </a:r>
                <a:r>
                  <a:rPr lang="en-GB"/>
                  <a:t>  times higher</a:t>
                </a:r>
              </a:p>
            </c:rich>
          </c:tx>
          <c:layout>
            <c:manualLayout>
              <c:xMode val="edge"/>
              <c:yMode val="edge"/>
              <c:x val="0.97109137286136304"/>
              <c:y val="0.379561262228585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803248"/>
        <c:crosses val="max"/>
        <c:crossBetween val="between"/>
        <c:majorUnit val="0.5"/>
      </c:valAx>
      <c:catAx>
        <c:axId val="375803248"/>
        <c:scaling>
          <c:orientation val="minMax"/>
        </c:scaling>
        <c:delete val="1"/>
        <c:axPos val="b"/>
        <c:majorTickMark val="out"/>
        <c:minorTickMark val="none"/>
        <c:tickLblPos val="nextTo"/>
        <c:crossAx val="375802856"/>
        <c:crosses val="autoZero"/>
        <c:auto val="1"/>
        <c:lblAlgn val="ctr"/>
        <c:lblOffset val="100"/>
        <c:noMultiLvlLbl val="0"/>
      </c:catAx>
      <c:spPr>
        <a:noFill/>
        <a:ln>
          <a:noFill/>
        </a:ln>
        <a:effectLst/>
      </c:spPr>
    </c:plotArea>
    <c:legend>
      <c:legendPos val="b"/>
      <c:layout>
        <c:manualLayout>
          <c:xMode val="edge"/>
          <c:yMode val="edge"/>
          <c:x val="7.5921471492755868E-2"/>
          <c:y val="0.15460952416859444"/>
          <c:w val="0.8845788082456888"/>
          <c:h val="6.392090193271296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0.90992</cdr:y>
    </cdr:from>
    <cdr:to>
      <cdr:x>1</cdr:x>
      <cdr:y>0.99956</cdr:y>
    </cdr:to>
    <cdr:sp macro="" textlink="">
      <cdr:nvSpPr>
        <cdr:cNvPr id="386049" name="Text Box 1"/>
        <cdr:cNvSpPr txBox="1">
          <a:spLocks xmlns:a="http://schemas.openxmlformats.org/drawingml/2006/main" noChangeArrowheads="1"/>
        </cdr:cNvSpPr>
      </cdr:nvSpPr>
      <cdr:spPr bwMode="auto">
        <a:xfrm xmlns:a="http://schemas.openxmlformats.org/drawingml/2006/main">
          <a:off x="0" y="3501445"/>
          <a:ext cx="3950413" cy="3449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b" anchorCtr="0" upright="1"/>
        <a:lstStyle xmlns:a="http://schemas.openxmlformats.org/drawingml/2006/main"/>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sz="1000"/>
          </a:pPr>
          <a:r>
            <a:rPr lang="en-GB" sz="800" b="0" i="0" baseline="0" dirty="0">
              <a:effectLst/>
              <a:latin typeface="Arial" panose="020B0604020202020204" pitchFamily="34" charset="0"/>
              <a:ea typeface="+mn-ea"/>
              <a:cs typeface="Arial" panose="020B0604020202020204" pitchFamily="34" charset="0"/>
            </a:rPr>
            <a:t>Source: National Child Measurement Programme Pupil Enhanced Data Set, NHS Digital - Lifestyle Statistics</a:t>
          </a:r>
          <a:endParaRPr lang="en-GB" sz="800" b="0" i="0" u="none" strike="noStrike" baseline="0" dirty="0">
            <a:solidFill>
              <a:srgbClr val="000000"/>
            </a:solidFill>
            <a:latin typeface="Arial Unicode MS"/>
            <a:ea typeface="Arial Unicode MS"/>
            <a:cs typeface="Arial Unicode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0.92678</cdr:y>
    </cdr:from>
    <cdr:to>
      <cdr:x>0.98534</cdr:x>
      <cdr:y>1</cdr:y>
    </cdr:to>
    <cdr:sp macro="" textlink="">
      <cdr:nvSpPr>
        <cdr:cNvPr id="387073" name="Text Box 1"/>
        <cdr:cNvSpPr txBox="1">
          <a:spLocks xmlns:a="http://schemas.openxmlformats.org/drawingml/2006/main" noChangeArrowheads="1"/>
        </cdr:cNvSpPr>
      </cdr:nvSpPr>
      <cdr:spPr bwMode="auto">
        <a:xfrm xmlns:a="http://schemas.openxmlformats.org/drawingml/2006/main">
          <a:off x="0" y="3681336"/>
          <a:ext cx="4084848" cy="28800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b" anchorCtr="0" upright="1"/>
        <a:lstStyle xmlns:a="http://schemas.openxmlformats.org/drawingml/2006/main"/>
        <a:p xmlns:a="http://schemas.openxmlformats.org/drawingml/2006/main">
          <a:pPr rtl="0" eaLnBrk="1" fontAlgn="auto" latinLnBrk="0" hangingPunct="1"/>
          <a:r>
            <a:rPr lang="en-GB" sz="800" b="0" i="0" baseline="0" dirty="0">
              <a:solidFill>
                <a:schemeClr val="tx1">
                  <a:lumMod val="65000"/>
                  <a:lumOff val="35000"/>
                </a:schemeClr>
              </a:solidFill>
              <a:effectLst/>
              <a:latin typeface="Arial" panose="020B0604020202020204" pitchFamily="34" charset="0"/>
              <a:cs typeface="Arial" panose="020B0604020202020204" pitchFamily="34" charset="0"/>
            </a:rPr>
            <a:t>Source: National Child Measurement Programme Pupil Enhanced Data Set, NHS Digital - Lifestyle Statistics</a:t>
          </a:r>
          <a:endParaRPr lang="en-GB" sz="800" dirty="0">
            <a:solidFill>
              <a:schemeClr val="tx1">
                <a:lumMod val="65000"/>
                <a:lumOff val="35000"/>
              </a:schemeClr>
            </a:solidFill>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0.00394</cdr:x>
      <cdr:y>0.92374</cdr:y>
    </cdr:from>
    <cdr:to>
      <cdr:x>1</cdr:x>
      <cdr:y>1</cdr:y>
    </cdr:to>
    <cdr:sp macro="" textlink="">
      <cdr:nvSpPr>
        <cdr:cNvPr id="386049" name="Text Box 1"/>
        <cdr:cNvSpPr txBox="1">
          <a:spLocks xmlns:a="http://schemas.openxmlformats.org/drawingml/2006/main" noChangeArrowheads="1"/>
        </cdr:cNvSpPr>
      </cdr:nvSpPr>
      <cdr:spPr bwMode="auto">
        <a:xfrm xmlns:a="http://schemas.openxmlformats.org/drawingml/2006/main">
          <a:off x="16164" y="3677110"/>
          <a:ext cx="4086411" cy="30354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rtl="0" eaLnBrk="1" fontAlgn="auto" latinLnBrk="0" hangingPunct="1"/>
          <a:r>
            <a:rPr lang="en-GB" sz="800" b="0" i="0" baseline="0" dirty="0">
              <a:effectLst/>
              <a:latin typeface="Arial" panose="020B0604020202020204" pitchFamily="34" charset="0"/>
              <a:ea typeface="Arial Unicode MS" panose="020B0604020202020204" pitchFamily="34" charset="-128"/>
              <a:cs typeface="Arial" panose="020B0604020202020204" pitchFamily="34" charset="0"/>
            </a:rPr>
            <a:t>Source: National Child Measurement Programme Pupil Enhanced Data Set, NHS Digital - Lifestyle Statistics</a:t>
          </a:r>
          <a:endParaRPr lang="en-GB" sz="800" dirty="0">
            <a:effectLst/>
            <a:latin typeface="Arial" panose="020B0604020202020204" pitchFamily="34" charset="0"/>
            <a:ea typeface="Arial Unicode MS" panose="020B0604020202020204" pitchFamily="34" charset="-128"/>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0.00224</cdr:x>
      <cdr:y>0.92936</cdr:y>
    </cdr:from>
    <cdr:to>
      <cdr:x>1</cdr:x>
      <cdr:y>1</cdr:y>
    </cdr:to>
    <cdr:sp macro="" textlink="">
      <cdr:nvSpPr>
        <cdr:cNvPr id="387073" name="Text Box 1"/>
        <cdr:cNvSpPr txBox="1">
          <a:spLocks xmlns:a="http://schemas.openxmlformats.org/drawingml/2006/main" noChangeArrowheads="1"/>
        </cdr:cNvSpPr>
      </cdr:nvSpPr>
      <cdr:spPr bwMode="auto">
        <a:xfrm xmlns:a="http://schemas.openxmlformats.org/drawingml/2006/main">
          <a:off x="8947" y="3617950"/>
          <a:ext cx="3985400" cy="274979"/>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rtl="0" eaLnBrk="1" fontAlgn="auto" latinLnBrk="0" hangingPunct="1"/>
          <a:r>
            <a:rPr lang="en-GB" sz="800" b="0" i="0" baseline="0" dirty="0">
              <a:effectLst/>
              <a:latin typeface="Arial" panose="020B0604020202020204" pitchFamily="34" charset="0"/>
              <a:ea typeface="+mn-ea"/>
              <a:cs typeface="Arial" panose="020B0604020202020204" pitchFamily="34" charset="0"/>
            </a:rPr>
            <a:t>Source: National Child Measurement Programme Pupil Enhanced Data Set, NHS Digital - Lifestyle Statistics</a:t>
          </a:r>
          <a:endParaRPr lang="en-GB" sz="800" dirty="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0.03725</cdr:x>
      <cdr:y>0.91684</cdr:y>
    </cdr:from>
    <cdr:to>
      <cdr:x>1</cdr:x>
      <cdr:y>1</cdr:y>
    </cdr:to>
    <cdr:sp macro="" textlink="">
      <cdr:nvSpPr>
        <cdr:cNvPr id="3" name="TextBox 8"/>
        <cdr:cNvSpPr txBox="1"/>
      </cdr:nvSpPr>
      <cdr:spPr>
        <a:xfrm xmlns:a="http://schemas.openxmlformats.org/drawingml/2006/main">
          <a:off x="161784" y="2554993"/>
          <a:ext cx="4181616" cy="23175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800" dirty="0"/>
            <a:t>Source: </a:t>
          </a:r>
          <a:r>
            <a:rPr lang="en-GB" sz="800" dirty="0" smtClean="0"/>
            <a:t>National Child Measurement Programme Pupil Enhanced Data Set – NHS Digital </a:t>
          </a:r>
          <a:endParaRPr lang="en-GB" sz="800" dirty="0"/>
        </a:p>
      </cdr:txBody>
    </cdr:sp>
  </cdr:relSizeAnchor>
</c:userShapes>
</file>

<file path=ppt/drawings/drawing6.xml><?xml version="1.0" encoding="utf-8"?>
<c:userShapes xmlns:c="http://schemas.openxmlformats.org/drawingml/2006/chart">
  <cdr:relSizeAnchor xmlns:cdr="http://schemas.openxmlformats.org/drawingml/2006/chartDrawing">
    <cdr:from>
      <cdr:x>0.02006</cdr:x>
      <cdr:y>0.94713</cdr:y>
    </cdr:from>
    <cdr:to>
      <cdr:x>1</cdr:x>
      <cdr:y>1</cdr:y>
    </cdr:to>
    <cdr:sp macro="" textlink="">
      <cdr:nvSpPr>
        <cdr:cNvPr id="3" name="TextBox 8"/>
        <cdr:cNvSpPr txBox="1"/>
      </cdr:nvSpPr>
      <cdr:spPr>
        <a:xfrm xmlns:a="http://schemas.openxmlformats.org/drawingml/2006/main">
          <a:off x="85584" y="2586997"/>
          <a:ext cx="4181616" cy="14440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800" dirty="0"/>
            <a:t>Source: </a:t>
          </a:r>
          <a:r>
            <a:rPr lang="en-GB" sz="800" dirty="0" smtClean="0"/>
            <a:t>National Child Measurement Programme Pupil Enhanced Data Set – NHS Digital </a:t>
          </a:r>
          <a:endParaRPr lang="en-GB" sz="800" dirty="0"/>
        </a:p>
      </cdr:txBody>
    </cdr:sp>
  </cdr:relSizeAnchor>
</c:userShapes>
</file>

<file path=ppt/drawings/drawing7.xml><?xml version="1.0" encoding="utf-8"?>
<c:userShapes xmlns:c="http://schemas.openxmlformats.org/drawingml/2006/chart">
  <cdr:relSizeAnchor xmlns:cdr="http://schemas.openxmlformats.org/drawingml/2006/chartDrawing">
    <cdr:from>
      <cdr:x>0.01862</cdr:x>
      <cdr:y>0.90241</cdr:y>
    </cdr:from>
    <cdr:to>
      <cdr:x>0.98138</cdr:x>
      <cdr:y>0.98169</cdr:y>
    </cdr:to>
    <cdr:sp macro="" textlink="">
      <cdr:nvSpPr>
        <cdr:cNvPr id="3" name="TextBox 8"/>
        <cdr:cNvSpPr txBox="1"/>
      </cdr:nvSpPr>
      <cdr:spPr>
        <a:xfrm xmlns:a="http://schemas.openxmlformats.org/drawingml/2006/main">
          <a:off x="80874" y="2142976"/>
          <a:ext cx="4181652" cy="18826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800" dirty="0"/>
            <a:t>Source: </a:t>
          </a:r>
          <a:r>
            <a:rPr lang="en-GB" sz="800" dirty="0" smtClean="0"/>
            <a:t>National Child Measurement Programme Pupil Enhanced Data Set – NHS Digital </a:t>
          </a:r>
          <a:endParaRPr lang="en-GB" sz="800" dirty="0"/>
        </a:p>
      </cdr:txBody>
    </cdr:sp>
  </cdr:relSizeAnchor>
</c:userShapes>
</file>

<file path=ppt/drawings/drawing8.xml><?xml version="1.0" encoding="utf-8"?>
<c:userShapes xmlns:c="http://schemas.openxmlformats.org/drawingml/2006/chart">
  <cdr:relSizeAnchor xmlns:cdr="http://schemas.openxmlformats.org/drawingml/2006/chartDrawing">
    <cdr:from>
      <cdr:x>0.01135</cdr:x>
      <cdr:y>0.89725</cdr:y>
    </cdr:from>
    <cdr:to>
      <cdr:x>1</cdr:x>
      <cdr:y>0.97558</cdr:y>
    </cdr:to>
    <cdr:sp macro="" textlink="">
      <cdr:nvSpPr>
        <cdr:cNvPr id="254977" name="Text Box 1"/>
        <cdr:cNvSpPr txBox="1">
          <a:spLocks xmlns:a="http://schemas.openxmlformats.org/drawingml/2006/main" noChangeArrowheads="1"/>
        </cdr:cNvSpPr>
      </cdr:nvSpPr>
      <cdr:spPr bwMode="auto">
        <a:xfrm xmlns:a="http://schemas.openxmlformats.org/drawingml/2006/main">
          <a:off x="55632" y="2148552"/>
          <a:ext cx="4845842" cy="187569"/>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lnSpc>
              <a:spcPts val="1200"/>
            </a:lnSpc>
            <a:defRPr sz="1000"/>
          </a:pPr>
          <a:r>
            <a:rPr lang="en-GB" sz="800" b="0" i="0" baseline="0" dirty="0">
              <a:effectLst/>
              <a:latin typeface="Arial Unicode MS" panose="020B0604020202020204" pitchFamily="34" charset="-128"/>
              <a:ea typeface="Arial Unicode MS" panose="020B0604020202020204" pitchFamily="34" charset="-128"/>
              <a:cs typeface="Arial Unicode MS" panose="020B0604020202020204" pitchFamily="34" charset="-128"/>
            </a:rPr>
            <a:t>Source: National Child Measurement Programme Pupil Enhanced Data Set, NHS Digital - Lifestyle Statistics</a:t>
          </a:r>
          <a:endParaRPr lang="en-GB" sz="800" dirty="0">
            <a:latin typeface="Arial Unicode MS" panose="020B0604020202020204" pitchFamily="34" charset="-128"/>
            <a:ea typeface="Arial Unicode MS" panose="020B0604020202020204" pitchFamily="34" charset="-128"/>
            <a:cs typeface="Arial Unicode MS" panose="020B0604020202020204" pitchFamily="34"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0.90057</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019425"/>
          <a:ext cx="7772400" cy="333375"/>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a:noFill/>
        </a:ln>
        <a:extLst xmlns:a="http://schemas.openxmlformats.org/drawingml/2006/main">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7432"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ts val="1200"/>
            </a:lnSpc>
            <a:spcBef>
              <a:spcPts val="0"/>
            </a:spcBef>
            <a:spcAft>
              <a:spcPts val="0"/>
            </a:spcAft>
            <a:buClrTx/>
            <a:buSzTx/>
            <a:buFontTx/>
            <a:buNone/>
            <a:tabLst/>
            <a:defRPr sz="1000"/>
          </a:pPr>
          <a:r>
            <a:rPr lang="en-GB" sz="800" b="0" i="0" baseline="0">
              <a:effectLst/>
              <a:latin typeface="Arial Unicode MS" panose="020B0604020202020204" pitchFamily="34" charset="-128"/>
              <a:ea typeface="Arial Unicode MS" panose="020B0604020202020204" pitchFamily="34" charset="-128"/>
              <a:cs typeface="Arial Unicode MS" panose="020B0604020202020204" pitchFamily="34" charset="-128"/>
            </a:rPr>
            <a:t>Sources: SEPHO (2007/08 to 2012/13 data) and the National Child Measurement Programme Pupil Enhanced Data Set, NHS Digital - Lifestyle Statistics (data for 2013/14 onwards)</a:t>
          </a:r>
          <a:endParaRPr lang="en-GB" sz="800">
            <a:effectLst/>
            <a:latin typeface="Arial Unicode MS" panose="020B0604020202020204" pitchFamily="34" charset="-128"/>
            <a:ea typeface="Arial Unicode MS" panose="020B0604020202020204" pitchFamily="34" charset="-128"/>
            <a:cs typeface="Arial Unicode MS" panose="020B0604020202020204" pitchFamily="34" charset="-128"/>
          </a:endParaRPr>
        </a:p>
        <a:p xmlns:a="http://schemas.openxmlformats.org/drawingml/2006/main">
          <a:pPr algn="l" rtl="0">
            <a:lnSpc>
              <a:spcPts val="1200"/>
            </a:lnSpc>
            <a:defRPr sz="1000"/>
          </a:pPr>
          <a:endParaRPr lang="en-GB" sz="800" i="0">
            <a:latin typeface="Arial Unicode MS" panose="020B0604020202020204" pitchFamily="34" charset="-128"/>
            <a:ea typeface="Arial Unicode MS" panose="020B0604020202020204" pitchFamily="34" charset="-128"/>
            <a:cs typeface="Arial Unicode MS" panose="020B0604020202020204" pitchFamily="34"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CE25F8-F221-4D7E-81C1-DE2A3C693774}" type="datetimeFigureOut">
              <a:rPr lang="en-GB" smtClean="0"/>
              <a:t>28/07/2020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BE669D-CCBF-4BBE-8F09-9F27E7BD07FD}" type="slidenum">
              <a:rPr lang="en-GB" smtClean="0"/>
              <a:t>‹#›</a:t>
            </a:fld>
            <a:endParaRPr lang="en-GB"/>
          </a:p>
        </p:txBody>
      </p:sp>
    </p:spTree>
    <p:extLst>
      <p:ext uri="{BB962C8B-B14F-4D97-AF65-F5344CB8AC3E}">
        <p14:creationId xmlns:p14="http://schemas.microsoft.com/office/powerpoint/2010/main" val="424840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E8E970-FDB8-40B5-8499-02E3262A1462}" type="datetimeFigureOut">
              <a:rPr lang="en-US"/>
              <a:pPr>
                <a:defRPr/>
              </a:pPr>
              <a:t>7/28/2020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CA64FB-7AE6-4DAF-8D63-614E34261288}" type="slidenum">
              <a:rPr lang="en-US"/>
              <a:pPr>
                <a:defRPr/>
              </a:pPr>
              <a:t>‹#›</a:t>
            </a:fld>
            <a:endParaRPr lang="en-US" dirty="0"/>
          </a:p>
        </p:txBody>
      </p:sp>
    </p:spTree>
    <p:extLst>
      <p:ext uri="{BB962C8B-B14F-4D97-AF65-F5344CB8AC3E}">
        <p14:creationId xmlns:p14="http://schemas.microsoft.com/office/powerpoint/2010/main" val="17635016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dietphysicalactivity/childhood/e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oo.org.uk/NOO_about_obesity/child_obesity/Health_risk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dietphysicalactivity/childhood/e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noo.org.uk/NOO_about_obesity/child_obesity/Health_risk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ho.int/dietphysicalactivity/childhood/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noo.org.uk/NOO_about_obesity/child_obesity/Health_risk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2</a:t>
            </a:fld>
            <a:endParaRPr lang="en-US" dirty="0"/>
          </a:p>
        </p:txBody>
      </p:sp>
    </p:spTree>
    <p:extLst>
      <p:ext uri="{BB962C8B-B14F-4D97-AF65-F5344CB8AC3E}">
        <p14:creationId xmlns:p14="http://schemas.microsoft.com/office/powerpoint/2010/main" val="206666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12</a:t>
            </a:fld>
            <a:endParaRPr lang="en-US" dirty="0"/>
          </a:p>
        </p:txBody>
      </p:sp>
    </p:spTree>
    <p:extLst>
      <p:ext uri="{BB962C8B-B14F-4D97-AF65-F5344CB8AC3E}">
        <p14:creationId xmlns:p14="http://schemas.microsoft.com/office/powerpoint/2010/main" val="146471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13</a:t>
            </a:fld>
            <a:endParaRPr lang="en-US" dirty="0"/>
          </a:p>
        </p:txBody>
      </p:sp>
    </p:spTree>
    <p:extLst>
      <p:ext uri="{BB962C8B-B14F-4D97-AF65-F5344CB8AC3E}">
        <p14:creationId xmlns:p14="http://schemas.microsoft.com/office/powerpoint/2010/main" val="408459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smtClean="0">
                <a:solidFill>
                  <a:srgbClr val="002060"/>
                </a:solidFill>
              </a:rPr>
              <a:t>To have the same percentage as 2006/07, </a:t>
            </a:r>
            <a:r>
              <a:rPr lang="en-GB" sz="1200" b="1" dirty="0" smtClean="0">
                <a:solidFill>
                  <a:srgbClr val="002060"/>
                </a:solidFill>
              </a:rPr>
              <a:t>153 </a:t>
            </a:r>
            <a:r>
              <a:rPr lang="en-GB" sz="1200" dirty="0" smtClean="0">
                <a:solidFill>
                  <a:srgbClr val="002060"/>
                </a:solidFill>
              </a:rPr>
              <a:t>(153.0) </a:t>
            </a:r>
            <a:r>
              <a:rPr lang="en-GB" sz="1200" b="1" dirty="0" smtClean="0">
                <a:solidFill>
                  <a:srgbClr val="002060"/>
                </a:solidFill>
              </a:rPr>
              <a:t>overweight/obese Year 6 pupils </a:t>
            </a:r>
            <a:r>
              <a:rPr lang="en-GB" sz="1200" dirty="0" smtClean="0">
                <a:solidFill>
                  <a:srgbClr val="002060"/>
                </a:solidFill>
              </a:rPr>
              <a:t>in this year group would need to be a </a:t>
            </a:r>
            <a:r>
              <a:rPr lang="en-GB" sz="1200" b="1" dirty="0" smtClean="0">
                <a:solidFill>
                  <a:srgbClr val="002060"/>
                </a:solidFill>
              </a:rPr>
              <a:t>healthy weight</a:t>
            </a:r>
          </a:p>
          <a:p>
            <a:pPr marL="0" indent="0">
              <a:buNone/>
            </a:pP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15</a:t>
            </a:fld>
            <a:endParaRPr lang="en-US" dirty="0"/>
          </a:p>
        </p:txBody>
      </p:sp>
    </p:spTree>
    <p:extLst>
      <p:ext uri="{BB962C8B-B14F-4D97-AF65-F5344CB8AC3E}">
        <p14:creationId xmlns:p14="http://schemas.microsoft.com/office/powerpoint/2010/main" val="21330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smtClean="0">
                <a:solidFill>
                  <a:srgbClr val="002060"/>
                </a:solidFill>
              </a:rPr>
              <a:t>To have the same percentage as 2006/07, Southampton would need to have </a:t>
            </a:r>
            <a:r>
              <a:rPr lang="en-GB" sz="1200" b="1" dirty="0" smtClean="0">
                <a:solidFill>
                  <a:srgbClr val="002060"/>
                </a:solidFill>
              </a:rPr>
              <a:t>153 (152.8) less obese Year 6 pupils</a:t>
            </a:r>
          </a:p>
          <a:p>
            <a:pPr marL="0" indent="0">
              <a:buNone/>
            </a:pP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16</a:t>
            </a:fld>
            <a:endParaRPr lang="en-US" dirty="0"/>
          </a:p>
        </p:txBody>
      </p:sp>
    </p:spTree>
    <p:extLst>
      <p:ext uri="{BB962C8B-B14F-4D97-AF65-F5344CB8AC3E}">
        <p14:creationId xmlns:p14="http://schemas.microsoft.com/office/powerpoint/2010/main" val="127679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18</a:t>
            </a:fld>
            <a:endParaRPr lang="en-US" dirty="0"/>
          </a:p>
        </p:txBody>
      </p:sp>
    </p:spTree>
    <p:extLst>
      <p:ext uri="{BB962C8B-B14F-4D97-AF65-F5344CB8AC3E}">
        <p14:creationId xmlns:p14="http://schemas.microsoft.com/office/powerpoint/2010/main" val="1631814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21</a:t>
            </a:fld>
            <a:endParaRPr lang="en-US"/>
          </a:p>
        </p:txBody>
      </p:sp>
    </p:spTree>
    <p:extLst>
      <p:ext uri="{BB962C8B-B14F-4D97-AF65-F5344CB8AC3E}">
        <p14:creationId xmlns:p14="http://schemas.microsoft.com/office/powerpoint/2010/main" val="168646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This</a:t>
            </a:r>
            <a:r>
              <a:rPr lang="en-GB" baseline="0" dirty="0" smtClean="0"/>
              <a:t> slide plots the OBESITY data from the previous slide by IMD 2015 score for each war to see if there a relationship with deprivation</a:t>
            </a: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22</a:t>
            </a:fld>
            <a:endParaRPr lang="en-US" dirty="0"/>
          </a:p>
        </p:txBody>
      </p:sp>
    </p:spTree>
    <p:extLst>
      <p:ext uri="{BB962C8B-B14F-4D97-AF65-F5344CB8AC3E}">
        <p14:creationId xmlns:p14="http://schemas.microsoft.com/office/powerpoint/2010/main" val="313780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using national quintiles can mask internal deprivation, using local quintiles can mask internal affluence</a:t>
            </a:r>
          </a:p>
          <a:p>
            <a:pPr marL="0" indent="0">
              <a:buNone/>
            </a:pPr>
            <a:r>
              <a:rPr lang="en-GB" dirty="0" smtClean="0"/>
              <a:t> </a:t>
            </a:r>
          </a:p>
          <a:p>
            <a:pPr marL="0" indent="0">
              <a:buNone/>
            </a:pPr>
            <a:endParaRPr lang="en-GB" dirty="0"/>
          </a:p>
        </p:txBody>
      </p:sp>
      <p:sp>
        <p:nvSpPr>
          <p:cNvPr id="4" name="Slide Number Placeholder 3"/>
          <p:cNvSpPr>
            <a:spLocks noGrp="1"/>
          </p:cNvSpPr>
          <p:nvPr>
            <p:ph type="sldNum" sz="quarter" idx="10"/>
          </p:nvPr>
        </p:nvSpPr>
        <p:spPr/>
        <p:txBody>
          <a:bodyPr/>
          <a:lstStyle/>
          <a:p>
            <a:fld id="{8EBD3B4A-6097-FB45-A0CD-0CBBE2D005F2}" type="slidenum">
              <a:rPr lang="en-US" smtClean="0"/>
              <a:t>23</a:t>
            </a:fld>
            <a:endParaRPr lang="en-US" dirty="0"/>
          </a:p>
        </p:txBody>
      </p:sp>
    </p:spTree>
    <p:extLst>
      <p:ext uri="{BB962C8B-B14F-4D97-AF65-F5344CB8AC3E}">
        <p14:creationId xmlns:p14="http://schemas.microsoft.com/office/powerpoint/2010/main" val="96835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25</a:t>
            </a:fld>
            <a:endParaRPr lang="en-US" dirty="0"/>
          </a:p>
        </p:txBody>
      </p:sp>
    </p:spTree>
    <p:extLst>
      <p:ext uri="{BB962C8B-B14F-4D97-AF65-F5344CB8AC3E}">
        <p14:creationId xmlns:p14="http://schemas.microsoft.com/office/powerpoint/2010/main" val="79392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8EBD3B4A-6097-FB45-A0CD-0CBBE2D005F2}" type="slidenum">
              <a:rPr lang="en-US" smtClean="0"/>
              <a:t>27</a:t>
            </a:fld>
            <a:endParaRPr lang="en-US" dirty="0"/>
          </a:p>
        </p:txBody>
      </p:sp>
    </p:spTree>
    <p:extLst>
      <p:ext uri="{BB962C8B-B14F-4D97-AF65-F5344CB8AC3E}">
        <p14:creationId xmlns:p14="http://schemas.microsoft.com/office/powerpoint/2010/main" val="175248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3</a:t>
            </a:fld>
            <a:endParaRPr lang="en-US" dirty="0"/>
          </a:p>
        </p:txBody>
      </p:sp>
    </p:spTree>
    <p:extLst>
      <p:ext uri="{BB962C8B-B14F-4D97-AF65-F5344CB8AC3E}">
        <p14:creationId xmlns:p14="http://schemas.microsoft.com/office/powerpoint/2010/main" val="99904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fld id="{8EBD3B4A-6097-FB45-A0CD-0CBBE2D005F2}" type="slidenum">
              <a:rPr lang="en-US" smtClean="0"/>
              <a:t>28</a:t>
            </a:fld>
            <a:endParaRPr lang="en-US" dirty="0"/>
          </a:p>
        </p:txBody>
      </p:sp>
    </p:spTree>
    <p:extLst>
      <p:ext uri="{BB962C8B-B14F-4D97-AF65-F5344CB8AC3E}">
        <p14:creationId xmlns:p14="http://schemas.microsoft.com/office/powerpoint/2010/main" val="2024573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29</a:t>
            </a:fld>
            <a:endParaRPr lang="en-US" dirty="0"/>
          </a:p>
        </p:txBody>
      </p:sp>
    </p:spTree>
    <p:extLst>
      <p:ext uri="{BB962C8B-B14F-4D97-AF65-F5344CB8AC3E}">
        <p14:creationId xmlns:p14="http://schemas.microsoft.com/office/powerpoint/2010/main" val="180562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Calibri" panose="020F0502020204030204" pitchFamily="34" charset="0"/>
                <a:cs typeface="Arial" panose="020B0604020202020204" pitchFamily="34" charset="0"/>
              </a:rPr>
              <a:t>World Health Organization. </a:t>
            </a:r>
            <a:r>
              <a:rPr lang="en-US" sz="1200" i="1" kern="1200" dirty="0" smtClean="0">
                <a:solidFill>
                  <a:schemeClr val="tx1"/>
                </a:solidFill>
                <a:latin typeface="+mn-lt"/>
                <a:ea typeface="Calibri" panose="020F0502020204030204" pitchFamily="34" charset="0"/>
                <a:cs typeface="Arial" panose="020B0604020202020204" pitchFamily="34" charset="0"/>
              </a:rPr>
              <a:t>Childhood overweight and obesity</a:t>
            </a:r>
            <a:r>
              <a:rPr lang="en-US" sz="1200" kern="1200" dirty="0" smtClean="0">
                <a:solidFill>
                  <a:schemeClr val="tx1"/>
                </a:solidFill>
                <a:latin typeface="+mn-lt"/>
                <a:ea typeface="Calibri" panose="020F0502020204030204" pitchFamily="34" charset="0"/>
                <a:cs typeface="Arial" panose="020B0604020202020204" pitchFamily="34" charset="0"/>
              </a:rPr>
              <a:t>. </a:t>
            </a:r>
            <a:r>
              <a:rPr lang="en-US" sz="1200" u="sng" kern="1200" dirty="0" smtClean="0">
                <a:solidFill>
                  <a:srgbClr val="0563C1"/>
                </a:solidFill>
                <a:latin typeface="+mn-lt"/>
                <a:ea typeface="Calibri" panose="020F0502020204030204" pitchFamily="34" charset="0"/>
                <a:cs typeface="Arial" panose="020B0604020202020204" pitchFamily="34" charset="0"/>
                <a:hlinkClick r:id="rId3"/>
              </a:rPr>
              <a:t>http://www.who.int/dietphysicalactivity/childhood/en/</a:t>
            </a:r>
            <a:r>
              <a:rPr lang="en-US" sz="1200" kern="1200" dirty="0" smtClean="0">
                <a:solidFill>
                  <a:schemeClr val="tx1"/>
                </a:solidFill>
                <a:latin typeface="+mn-lt"/>
                <a:ea typeface="Calibri" panose="020F0502020204030204" pitchFamily="34" charset="0"/>
                <a:cs typeface="Arial" panose="020B0604020202020204" pitchFamily="34" charset="0"/>
              </a:rPr>
              <a:t> </a:t>
            </a:r>
          </a:p>
          <a:p>
            <a:r>
              <a:rPr lang="en-US" sz="1200" kern="1200" dirty="0" smtClean="0">
                <a:solidFill>
                  <a:schemeClr val="tx1"/>
                </a:solidFill>
                <a:latin typeface="+mn-lt"/>
                <a:ea typeface="Calibri" panose="020F0502020204030204" pitchFamily="34" charset="0"/>
                <a:cs typeface="Arial" panose="020B0604020202020204" pitchFamily="34" charset="0"/>
              </a:rPr>
              <a:t>National Obesity Observatory. </a:t>
            </a:r>
            <a:r>
              <a:rPr lang="en-US" sz="1200" i="1" kern="1200" dirty="0" smtClean="0">
                <a:solidFill>
                  <a:schemeClr val="tx1"/>
                </a:solidFill>
                <a:latin typeface="+mn-lt"/>
                <a:ea typeface="Calibri" panose="020F0502020204030204" pitchFamily="34" charset="0"/>
                <a:cs typeface="Arial" panose="020B0604020202020204" pitchFamily="34" charset="0"/>
              </a:rPr>
              <a:t>Health Risks of Childhood Obesity</a:t>
            </a:r>
            <a:r>
              <a:rPr lang="en-US" sz="1200" kern="1200" dirty="0" smtClean="0">
                <a:solidFill>
                  <a:schemeClr val="tx1"/>
                </a:solidFill>
                <a:latin typeface="+mn-lt"/>
                <a:ea typeface="Calibri" panose="020F0502020204030204" pitchFamily="34" charset="0"/>
                <a:cs typeface="Arial" panose="020B0604020202020204" pitchFamily="34" charset="0"/>
              </a:rPr>
              <a:t>. 2016. </a:t>
            </a:r>
            <a:r>
              <a:rPr lang="en-US" sz="1200" u="sng" kern="1200" dirty="0" smtClean="0">
                <a:solidFill>
                  <a:srgbClr val="0563C1"/>
                </a:solidFill>
                <a:latin typeface="+mn-lt"/>
                <a:ea typeface="Calibri" panose="020F0502020204030204" pitchFamily="34" charset="0"/>
                <a:cs typeface="Arial" panose="020B0604020202020204" pitchFamily="34" charset="0"/>
                <a:hlinkClick r:id="rId4"/>
              </a:rPr>
              <a:t>http://www.noo.org.uk/NOO_about_obesity/child_obesity/Health_risks</a:t>
            </a:r>
            <a:r>
              <a:rPr lang="en-US" sz="1200" kern="1200" dirty="0" smtClean="0">
                <a:solidFill>
                  <a:schemeClr val="tx1"/>
                </a:solidFill>
                <a:latin typeface="+mn-lt"/>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4</a:t>
            </a:fld>
            <a:endParaRPr lang="en-US" dirty="0"/>
          </a:p>
        </p:txBody>
      </p:sp>
    </p:spTree>
    <p:extLst>
      <p:ext uri="{BB962C8B-B14F-4D97-AF65-F5344CB8AC3E}">
        <p14:creationId xmlns:p14="http://schemas.microsoft.com/office/powerpoint/2010/main" val="116927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Calibri" panose="020F0502020204030204" pitchFamily="34" charset="0"/>
                <a:cs typeface="Arial" panose="020B0604020202020204" pitchFamily="34" charset="0"/>
              </a:rPr>
              <a:t>World Health Organization. </a:t>
            </a:r>
            <a:r>
              <a:rPr lang="en-US" sz="1200" i="1" kern="1200" dirty="0" smtClean="0">
                <a:solidFill>
                  <a:schemeClr val="tx1"/>
                </a:solidFill>
                <a:latin typeface="+mn-lt"/>
                <a:ea typeface="Calibri" panose="020F0502020204030204" pitchFamily="34" charset="0"/>
                <a:cs typeface="Arial" panose="020B0604020202020204" pitchFamily="34" charset="0"/>
              </a:rPr>
              <a:t>Childhood overweight and obesity</a:t>
            </a:r>
            <a:r>
              <a:rPr lang="en-US" sz="1200" kern="1200" dirty="0" smtClean="0">
                <a:solidFill>
                  <a:schemeClr val="tx1"/>
                </a:solidFill>
                <a:latin typeface="+mn-lt"/>
                <a:ea typeface="Calibri" panose="020F0502020204030204" pitchFamily="34" charset="0"/>
                <a:cs typeface="Arial" panose="020B0604020202020204" pitchFamily="34" charset="0"/>
              </a:rPr>
              <a:t>. </a:t>
            </a:r>
            <a:r>
              <a:rPr lang="en-US" sz="1200" u="sng" kern="1200" dirty="0" smtClean="0">
                <a:solidFill>
                  <a:srgbClr val="0563C1"/>
                </a:solidFill>
                <a:latin typeface="+mn-lt"/>
                <a:ea typeface="Calibri" panose="020F0502020204030204" pitchFamily="34" charset="0"/>
                <a:cs typeface="Arial" panose="020B0604020202020204" pitchFamily="34" charset="0"/>
                <a:hlinkClick r:id="rId3"/>
              </a:rPr>
              <a:t>http://www.who.int/dietphysicalactivity/childhood/en/</a:t>
            </a:r>
            <a:r>
              <a:rPr lang="en-US" sz="1200" kern="1200" dirty="0" smtClean="0">
                <a:solidFill>
                  <a:schemeClr val="tx1"/>
                </a:solidFill>
                <a:latin typeface="+mn-lt"/>
                <a:ea typeface="Calibri" panose="020F0502020204030204" pitchFamily="34" charset="0"/>
                <a:cs typeface="Arial" panose="020B0604020202020204" pitchFamily="34" charset="0"/>
              </a:rPr>
              <a:t> </a:t>
            </a:r>
          </a:p>
          <a:p>
            <a:r>
              <a:rPr lang="en-US" sz="1200" kern="1200" dirty="0" smtClean="0">
                <a:solidFill>
                  <a:schemeClr val="tx1"/>
                </a:solidFill>
                <a:latin typeface="+mn-lt"/>
                <a:ea typeface="Calibri" panose="020F0502020204030204" pitchFamily="34" charset="0"/>
                <a:cs typeface="Arial" panose="020B0604020202020204" pitchFamily="34" charset="0"/>
              </a:rPr>
              <a:t>National Obesity Observatory. </a:t>
            </a:r>
            <a:r>
              <a:rPr lang="en-US" sz="1200" i="1" kern="1200" dirty="0" smtClean="0">
                <a:solidFill>
                  <a:schemeClr val="tx1"/>
                </a:solidFill>
                <a:latin typeface="+mn-lt"/>
                <a:ea typeface="Calibri" panose="020F0502020204030204" pitchFamily="34" charset="0"/>
                <a:cs typeface="Arial" panose="020B0604020202020204" pitchFamily="34" charset="0"/>
              </a:rPr>
              <a:t>Health Risks of Childhood Obesity</a:t>
            </a:r>
            <a:r>
              <a:rPr lang="en-US" sz="1200" kern="1200" dirty="0" smtClean="0">
                <a:solidFill>
                  <a:schemeClr val="tx1"/>
                </a:solidFill>
                <a:latin typeface="+mn-lt"/>
                <a:ea typeface="Calibri" panose="020F0502020204030204" pitchFamily="34" charset="0"/>
                <a:cs typeface="Arial" panose="020B0604020202020204" pitchFamily="34" charset="0"/>
              </a:rPr>
              <a:t>. 2016. </a:t>
            </a:r>
            <a:r>
              <a:rPr lang="en-US" sz="1200" u="sng" kern="1200" dirty="0" smtClean="0">
                <a:solidFill>
                  <a:srgbClr val="0563C1"/>
                </a:solidFill>
                <a:latin typeface="+mn-lt"/>
                <a:ea typeface="Calibri" panose="020F0502020204030204" pitchFamily="34" charset="0"/>
                <a:cs typeface="Arial" panose="020B0604020202020204" pitchFamily="34" charset="0"/>
                <a:hlinkClick r:id="rId4"/>
              </a:rPr>
              <a:t>http://www.noo.org.uk/NOO_about_obesity/child_obesity/Health_risks</a:t>
            </a:r>
            <a:r>
              <a:rPr lang="en-US" sz="1200" kern="1200" dirty="0" smtClean="0">
                <a:solidFill>
                  <a:schemeClr val="tx1"/>
                </a:solidFill>
                <a:latin typeface="+mn-lt"/>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5</a:t>
            </a:fld>
            <a:endParaRPr lang="en-US" dirty="0"/>
          </a:p>
        </p:txBody>
      </p:sp>
    </p:spTree>
    <p:extLst>
      <p:ext uri="{BB962C8B-B14F-4D97-AF65-F5344CB8AC3E}">
        <p14:creationId xmlns:p14="http://schemas.microsoft.com/office/powerpoint/2010/main" val="369371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Calibri" panose="020F0502020204030204" pitchFamily="34" charset="0"/>
                <a:cs typeface="Arial" panose="020B0604020202020204" pitchFamily="34" charset="0"/>
              </a:rPr>
              <a:t>World Health Organization. </a:t>
            </a:r>
            <a:r>
              <a:rPr lang="en-US" sz="1200" i="1" kern="1200" dirty="0" smtClean="0">
                <a:solidFill>
                  <a:schemeClr val="tx1"/>
                </a:solidFill>
                <a:latin typeface="+mn-lt"/>
                <a:ea typeface="Calibri" panose="020F0502020204030204" pitchFamily="34" charset="0"/>
                <a:cs typeface="Arial" panose="020B0604020202020204" pitchFamily="34" charset="0"/>
              </a:rPr>
              <a:t>Childhood overweight and obesity</a:t>
            </a:r>
            <a:r>
              <a:rPr lang="en-US" sz="1200" kern="1200" dirty="0" smtClean="0">
                <a:solidFill>
                  <a:schemeClr val="tx1"/>
                </a:solidFill>
                <a:latin typeface="+mn-lt"/>
                <a:ea typeface="Calibri" panose="020F0502020204030204" pitchFamily="34" charset="0"/>
                <a:cs typeface="Arial" panose="020B0604020202020204" pitchFamily="34" charset="0"/>
              </a:rPr>
              <a:t>. </a:t>
            </a:r>
            <a:r>
              <a:rPr lang="en-US" sz="1200" u="sng" kern="1200" dirty="0" smtClean="0">
                <a:solidFill>
                  <a:srgbClr val="0563C1"/>
                </a:solidFill>
                <a:latin typeface="+mn-lt"/>
                <a:ea typeface="Calibri" panose="020F0502020204030204" pitchFamily="34" charset="0"/>
                <a:cs typeface="Arial" panose="020B0604020202020204" pitchFamily="34" charset="0"/>
                <a:hlinkClick r:id="rId3"/>
              </a:rPr>
              <a:t>http://www.who.int/dietphysicalactivity/childhood/en/</a:t>
            </a:r>
            <a:r>
              <a:rPr lang="en-US" sz="1200" kern="1200" dirty="0" smtClean="0">
                <a:solidFill>
                  <a:schemeClr val="tx1"/>
                </a:solidFill>
                <a:latin typeface="+mn-lt"/>
                <a:ea typeface="Calibri" panose="020F0502020204030204" pitchFamily="34" charset="0"/>
                <a:cs typeface="Arial" panose="020B0604020202020204" pitchFamily="34" charset="0"/>
              </a:rPr>
              <a:t> </a:t>
            </a:r>
          </a:p>
          <a:p>
            <a:r>
              <a:rPr lang="en-US" sz="1200" kern="1200" dirty="0" smtClean="0">
                <a:solidFill>
                  <a:schemeClr val="tx1"/>
                </a:solidFill>
                <a:latin typeface="+mn-lt"/>
                <a:ea typeface="Calibri" panose="020F0502020204030204" pitchFamily="34" charset="0"/>
                <a:cs typeface="Arial" panose="020B0604020202020204" pitchFamily="34" charset="0"/>
              </a:rPr>
              <a:t>National Obesity Observatory. </a:t>
            </a:r>
            <a:r>
              <a:rPr lang="en-US" sz="1200" i="1" kern="1200" dirty="0" smtClean="0">
                <a:solidFill>
                  <a:schemeClr val="tx1"/>
                </a:solidFill>
                <a:latin typeface="+mn-lt"/>
                <a:ea typeface="Calibri" panose="020F0502020204030204" pitchFamily="34" charset="0"/>
                <a:cs typeface="Arial" panose="020B0604020202020204" pitchFamily="34" charset="0"/>
              </a:rPr>
              <a:t>Health Risks of Childhood Obesity</a:t>
            </a:r>
            <a:r>
              <a:rPr lang="en-US" sz="1200" kern="1200" dirty="0" smtClean="0">
                <a:solidFill>
                  <a:schemeClr val="tx1"/>
                </a:solidFill>
                <a:latin typeface="+mn-lt"/>
                <a:ea typeface="Calibri" panose="020F0502020204030204" pitchFamily="34" charset="0"/>
                <a:cs typeface="Arial" panose="020B0604020202020204" pitchFamily="34" charset="0"/>
              </a:rPr>
              <a:t>. 2016. </a:t>
            </a:r>
            <a:r>
              <a:rPr lang="en-US" sz="1200" u="sng" kern="1200" dirty="0" smtClean="0">
                <a:solidFill>
                  <a:srgbClr val="0563C1"/>
                </a:solidFill>
                <a:latin typeface="+mn-lt"/>
                <a:ea typeface="Calibri" panose="020F0502020204030204" pitchFamily="34" charset="0"/>
                <a:cs typeface="Arial" panose="020B0604020202020204" pitchFamily="34" charset="0"/>
                <a:hlinkClick r:id="rId4"/>
              </a:rPr>
              <a:t>http://www.noo.org.uk/NOO_about_obesity/child_obesity/Health_risks</a:t>
            </a:r>
            <a:r>
              <a:rPr lang="en-US" sz="1200" kern="1200" dirty="0" smtClean="0">
                <a:solidFill>
                  <a:schemeClr val="tx1"/>
                </a:solidFill>
                <a:latin typeface="+mn-lt"/>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6</a:t>
            </a:fld>
            <a:endParaRPr lang="en-US" dirty="0"/>
          </a:p>
        </p:txBody>
      </p:sp>
    </p:spTree>
    <p:extLst>
      <p:ext uri="{BB962C8B-B14F-4D97-AF65-F5344CB8AC3E}">
        <p14:creationId xmlns:p14="http://schemas.microsoft.com/office/powerpoint/2010/main" val="395563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recognised standard used is the 1990 UK reference data  . Importantly, this is also the standard used by NHS Digital, which allows us to make direct comparisons between Southampton and the national dataset. Standard deviation scores (z-scores) for children’s BMI are calculated and then converted to centiles (p-scores) to allow comparison with this data.</a:t>
            </a:r>
          </a:p>
          <a:p>
            <a:pPr marL="0" indent="0">
              <a:buNone/>
            </a:pPr>
            <a:endParaRPr lang="en-GB" dirty="0" smtClean="0"/>
          </a:p>
          <a:p>
            <a:pPr marL="0" indent="0">
              <a:buNone/>
            </a:pPr>
            <a:r>
              <a:rPr lang="en-GB" dirty="0" smtClean="0"/>
              <a:t>For epidemiological purposes, children can be considered underweight if they are below the 2nd centile, overweight if they are above the 85th centile, obese if above the 95th centile and severely obese if above the 98th centile. These thresholds were first recommended for obesity evaluation and treatment in the USA  , and are now conventionally used for population monitoring by NHS Digital and Public Health England (PHE). They are not the same as those used in a clinical setting, where overweight and obesity are defined as greater than or equal to the 4/3 BMI z-score (91st rounded centile) and 6/3 BMI z-score (98th rounded centile) respectively. </a:t>
            </a:r>
          </a:p>
          <a:p>
            <a:pPr marL="0" indent="0">
              <a:buNone/>
            </a:pPr>
            <a:endParaRPr lang="en-GB" dirty="0" smtClean="0"/>
          </a:p>
          <a:p>
            <a:pPr marL="0" indent="0">
              <a:buNone/>
            </a:pPr>
            <a:r>
              <a:rPr lang="en-GB" dirty="0" smtClean="0"/>
              <a:t>These levels are arbitrary and a child above the 85th or indeed 91st centile is not necessarily overweight per se, as a high BMI can result from, for example, a tall child who has appropriate weight or a child who has a high lean mass. However, these cut-offs are the recognised standard for population monitoring and so have been used in this analysis.</a:t>
            </a:r>
          </a:p>
          <a:p>
            <a:pPr marL="0" indent="0">
              <a:buNone/>
            </a:pPr>
            <a:endParaRPr lang="en-GB" dirty="0" smtClean="0"/>
          </a:p>
        </p:txBody>
      </p:sp>
      <p:sp>
        <p:nvSpPr>
          <p:cNvPr id="4" name="Slide Number Placeholder 3"/>
          <p:cNvSpPr>
            <a:spLocks noGrp="1"/>
          </p:cNvSpPr>
          <p:nvPr>
            <p:ph type="sldNum" sz="quarter" idx="10"/>
          </p:nvPr>
        </p:nvSpPr>
        <p:spPr/>
        <p:txBody>
          <a:bodyPr/>
          <a:lstStyle/>
          <a:p>
            <a:fld id="{8EBD3B4A-6097-FB45-A0CD-0CBBE2D005F2}" type="slidenum">
              <a:rPr lang="en-US" smtClean="0"/>
              <a:t>7</a:t>
            </a:fld>
            <a:endParaRPr lang="en-US" dirty="0"/>
          </a:p>
        </p:txBody>
      </p:sp>
    </p:spTree>
    <p:extLst>
      <p:ext uri="{BB962C8B-B14F-4D97-AF65-F5344CB8AC3E}">
        <p14:creationId xmlns:p14="http://schemas.microsoft.com/office/powerpoint/2010/main" val="317587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recognised standard used is the 1990 UK reference data  . Importantly, this is also the standard used by NHS Digital, which allows us to make direct comparisons between Southampton and the national dataset. Standard deviation scores (z-scores) for children’s BMI are calculated and then converted to centiles (p-scores) to allow comparison with this data.</a:t>
            </a:r>
          </a:p>
          <a:p>
            <a:pPr marL="0" indent="0">
              <a:buNone/>
            </a:pPr>
            <a:endParaRPr lang="en-GB" dirty="0" smtClean="0"/>
          </a:p>
          <a:p>
            <a:pPr marL="0" indent="0">
              <a:buNone/>
            </a:pPr>
            <a:r>
              <a:rPr lang="en-GB" dirty="0" smtClean="0"/>
              <a:t>For epidemiological purposes, children can be considered underweight if they are below the 2nd centile, overweight if they are above the 85th centile, obese if above the 95th centile and severely obese if above the 98th centile. These thresholds were first recommended for obesity evaluation and treatment in the USA  , and are now conventionally used for population monitoring by NHS Digital and Public Health England (PHE). They are not the same as those used in a clinical setting, where overweight and obesity are defined as greater than or equal to the 4/3 BMI z-score (91st rounded centile) and 6/3 BMI z-score (98th rounded centile) respectively. </a:t>
            </a:r>
          </a:p>
          <a:p>
            <a:pPr marL="0" indent="0">
              <a:buNone/>
            </a:pPr>
            <a:endParaRPr lang="en-GB" dirty="0" smtClean="0"/>
          </a:p>
          <a:p>
            <a:pPr marL="0" indent="0">
              <a:buNone/>
            </a:pPr>
            <a:r>
              <a:rPr lang="en-GB" dirty="0" smtClean="0"/>
              <a:t>These levels are arbitrary and a child above the 85th or indeed 91st centile is not necessarily overweight per se, as a high BMI can result from, for example, a tall child who has appropriate weight or a child who has a high lean mass. However, these cut-offs are the recognised standard for population monitoring and so have been used in this analysis.</a:t>
            </a:r>
          </a:p>
          <a:p>
            <a:pPr marL="0" indent="0">
              <a:buNone/>
            </a:pPr>
            <a:endParaRPr lang="en-GB" dirty="0" smtClean="0"/>
          </a:p>
        </p:txBody>
      </p:sp>
      <p:sp>
        <p:nvSpPr>
          <p:cNvPr id="4" name="Slide Number Placeholder 3"/>
          <p:cNvSpPr>
            <a:spLocks noGrp="1"/>
          </p:cNvSpPr>
          <p:nvPr>
            <p:ph type="sldNum" sz="quarter" idx="10"/>
          </p:nvPr>
        </p:nvSpPr>
        <p:spPr/>
        <p:txBody>
          <a:bodyPr/>
          <a:lstStyle/>
          <a:p>
            <a:fld id="{8EBD3B4A-6097-FB45-A0CD-0CBBE2D005F2}" type="slidenum">
              <a:rPr lang="en-US" smtClean="0"/>
              <a:t>8</a:t>
            </a:fld>
            <a:endParaRPr lang="en-US" dirty="0"/>
          </a:p>
        </p:txBody>
      </p:sp>
    </p:spTree>
    <p:extLst>
      <p:ext uri="{BB962C8B-B14F-4D97-AF65-F5344CB8AC3E}">
        <p14:creationId xmlns:p14="http://schemas.microsoft.com/office/powerpoint/2010/main" val="12593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Calibri" panose="020F0502020204030204" pitchFamily="34" charset="0"/>
                <a:cs typeface="Arial" panose="020B0604020202020204" pitchFamily="34" charset="0"/>
              </a:rPr>
              <a:t>ONS estimates there are 44,657 children aged 2 to 17 years in the city – 30% </a:t>
            </a:r>
            <a:r>
              <a:rPr lang="en-US" sz="1200" kern="1200" dirty="0" err="1" smtClean="0">
                <a:solidFill>
                  <a:schemeClr val="tx1"/>
                </a:solidFill>
                <a:latin typeface="+mn-lt"/>
                <a:ea typeface="Calibri" panose="020F0502020204030204" pitchFamily="34" charset="0"/>
                <a:cs typeface="Arial" panose="020B0604020202020204" pitchFamily="34" charset="0"/>
              </a:rPr>
              <a:t>ish</a:t>
            </a:r>
            <a:endParaRPr lang="en-US" sz="1200" kern="1200" dirty="0" smtClean="0">
              <a:solidFill>
                <a:schemeClr val="tx1"/>
              </a:solidFill>
              <a:latin typeface="+mn-lt"/>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10</a:t>
            </a:fld>
            <a:endParaRPr lang="en-US" dirty="0"/>
          </a:p>
        </p:txBody>
      </p:sp>
    </p:spTree>
    <p:extLst>
      <p:ext uri="{BB962C8B-B14F-4D97-AF65-F5344CB8AC3E}">
        <p14:creationId xmlns:p14="http://schemas.microsoft.com/office/powerpoint/2010/main" val="24473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11</a:t>
            </a:fld>
            <a:endParaRPr lang="en-US" dirty="0"/>
          </a:p>
        </p:txBody>
      </p:sp>
    </p:spTree>
    <p:extLst>
      <p:ext uri="{BB962C8B-B14F-4D97-AF65-F5344CB8AC3E}">
        <p14:creationId xmlns:p14="http://schemas.microsoft.com/office/powerpoint/2010/main" val="3860556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931" y="3803570"/>
            <a:ext cx="7772400" cy="1033594"/>
          </a:xfrm>
        </p:spPr>
        <p:txBody>
          <a:bodyPr>
            <a:normAutofit/>
          </a:bodyPr>
          <a:lstStyle>
            <a:lvl1pPr marL="0" indent="0" algn="l">
              <a:buNone/>
              <a:defRPr sz="20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a:xfrm>
            <a:off x="0" y="0"/>
            <a:ext cx="9144000" cy="668740"/>
          </a:xfrm>
          <a:prstGeom prst="rect">
            <a:avLst/>
          </a:prstGeom>
          <a:solidFill>
            <a:srgbClr val="849F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0370" y="6251248"/>
            <a:ext cx="2193044" cy="566489"/>
          </a:xfrm>
          <a:prstGeom prst="rect">
            <a:avLst/>
          </a:prstGeom>
        </p:spPr>
      </p:pic>
      <p:sp>
        <p:nvSpPr>
          <p:cNvPr id="2" name="Title 1"/>
          <p:cNvSpPr>
            <a:spLocks noGrp="1"/>
          </p:cNvSpPr>
          <p:nvPr>
            <p:ph type="ctrTitle"/>
          </p:nvPr>
        </p:nvSpPr>
        <p:spPr>
          <a:xfrm>
            <a:off x="139889" y="28510"/>
            <a:ext cx="7772400" cy="664658"/>
          </a:xfrm>
        </p:spPr>
        <p:txBody>
          <a:bodyPr/>
          <a:lstStyle>
            <a:lvl1pPr algn="l">
              <a:defRPr sz="3600" b="1" i="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30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8284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25899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03115"/>
          </a:xfrm>
          <a:prstGeom prst="rect">
            <a:avLst/>
          </a:prstGeom>
          <a:solidFill>
            <a:srgbClr val="849F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54" y="217300"/>
            <a:ext cx="8229600" cy="260372"/>
          </a:xfrm>
        </p:spPr>
        <p:txBody>
          <a:bodyPr/>
          <a:lstStyle>
            <a:lvl1pPr>
              <a:defRPr>
                <a:solidFill>
                  <a:schemeClr val="bg1"/>
                </a:solidFill>
              </a:defRPr>
            </a:lvl1pPr>
          </a:lstStyle>
          <a:p>
            <a:r>
              <a:rPr lang="en-GB" smtClean="0"/>
              <a:t>Click to edit Master title style</a:t>
            </a:r>
            <a:endParaRPr lang="en-US"/>
          </a:p>
        </p:txBody>
      </p:sp>
      <p:sp>
        <p:nvSpPr>
          <p:cNvPr id="3" name="Content Placeholder 2"/>
          <p:cNvSpPr>
            <a:spLocks noGrp="1"/>
          </p:cNvSpPr>
          <p:nvPr>
            <p:ph idx="1"/>
          </p:nvPr>
        </p:nvSpPr>
        <p:spPr/>
        <p:txBody>
          <a:bodyPr/>
          <a:lstStyle>
            <a:lvl2pPr>
              <a:defRPr sz="2000"/>
            </a:lvl2pPr>
            <a:lvl3pPr>
              <a:defRPr sz="1800"/>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7E5AC85-B77B-4750-961F-8E36706A55A4}" type="datetimeFigureOut">
              <a:rPr lang="en-US"/>
              <a:pPr>
                <a:defRPr/>
              </a:pPr>
              <a:t>7/28/2020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6C3BF7-5797-48E4-A5A6-DEB2249340CE}" type="slidenum">
              <a:rPr lang="en-US"/>
              <a:pPr>
                <a:defRPr/>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40496" y="6272108"/>
            <a:ext cx="2026182" cy="523387"/>
          </a:xfrm>
          <a:prstGeom prst="rect">
            <a:avLst/>
          </a:prstGeom>
        </p:spPr>
      </p:pic>
    </p:spTree>
    <p:extLst>
      <p:ext uri="{BB962C8B-B14F-4D97-AF65-F5344CB8AC3E}">
        <p14:creationId xmlns:p14="http://schemas.microsoft.com/office/powerpoint/2010/main" val="3188907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68774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22690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478385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62"/>
          </a:xfrm>
        </p:spPr>
        <p:txBody>
          <a:bodyPr/>
          <a:lstStyle>
            <a:lvl1pPr>
              <a:defRPr sz="2000"/>
            </a:lvl1pPr>
          </a:lstStyle>
          <a:p>
            <a:r>
              <a:rPr lang="en-GB" smtClean="0"/>
              <a:t>Click to edit Master title style</a:t>
            </a:r>
            <a:endParaRPr lang="en-US"/>
          </a:p>
        </p:txBody>
      </p:sp>
      <p:sp>
        <p:nvSpPr>
          <p:cNvPr id="3" name="Content Placeholder 2"/>
          <p:cNvSpPr>
            <a:spLocks noGrp="1"/>
          </p:cNvSpPr>
          <p:nvPr>
            <p:ph sz="half" idx="1"/>
          </p:nvPr>
        </p:nvSpPr>
        <p:spPr>
          <a:xfrm>
            <a:off x="457200" y="759280"/>
            <a:ext cx="4038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759280"/>
            <a:ext cx="4038600" cy="2514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2"/>
          <p:cNvSpPr>
            <a:spLocks noGrp="1"/>
          </p:cNvSpPr>
          <p:nvPr>
            <p:ph sz="half" idx="10"/>
          </p:nvPr>
        </p:nvSpPr>
        <p:spPr>
          <a:xfrm>
            <a:off x="457200" y="3461660"/>
            <a:ext cx="82296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167895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2836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29789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34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Header calibri bold 36pt blue</a:t>
            </a:r>
            <a:endParaRPr lang="en-US" altLang="en-US" smtClean="0"/>
          </a:p>
        </p:txBody>
      </p:sp>
      <p:sp>
        <p:nvSpPr>
          <p:cNvPr id="1027" name="Text Placeholder 2"/>
          <p:cNvSpPr>
            <a:spLocks noGrp="1"/>
          </p:cNvSpPr>
          <p:nvPr>
            <p:ph type="body" idx="1"/>
          </p:nvPr>
        </p:nvSpPr>
        <p:spPr bwMode="auto">
          <a:xfrm>
            <a:off x="457200" y="1600200"/>
            <a:ext cx="82296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0"/>
            <a:endParaRPr lang="en-GB" altLang="en-US" smtClean="0"/>
          </a:p>
        </p:txBody>
      </p:sp>
      <p:pic>
        <p:nvPicPr>
          <p:cNvPr id="1028" name="Picture 4" descr="powerpoint FOOTER.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6213475"/>
            <a:ext cx="9150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userDrawn="1"/>
        </p:nvGrpSpPr>
        <p:grpSpPr>
          <a:xfrm>
            <a:off x="119657" y="92076"/>
            <a:ext cx="1599729" cy="409486"/>
            <a:chOff x="830395" y="5405438"/>
            <a:chExt cx="2384443" cy="610351"/>
          </a:xfrm>
        </p:grpSpPr>
        <p:sp>
          <p:nvSpPr>
            <p:cNvPr id="9" name="Rectangle 8"/>
            <p:cNvSpPr/>
            <p:nvPr/>
          </p:nvSpPr>
          <p:spPr>
            <a:xfrm>
              <a:off x="830395" y="5405438"/>
              <a:ext cx="2384443" cy="610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solidFill>
                    <a:schemeClr val="bg1"/>
                  </a:solidFill>
                </a:rPr>
                <a:t>I</a:t>
              </a:r>
              <a:endParaRPr lang="en-US" dirty="0">
                <a:solidFill>
                  <a:schemeClr val="bg1"/>
                </a:solidFill>
              </a:endParaRPr>
            </a:p>
          </p:txBody>
        </p:sp>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23525" y="5484805"/>
              <a:ext cx="2195061" cy="464752"/>
            </a:xfrm>
            <a:prstGeom prst="rect">
              <a:avLst/>
            </a:prstGeom>
          </p:spPr>
        </p:pic>
      </p:grpSp>
    </p:spTree>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75" r:id="rId4"/>
    <p:sldLayoutId id="2147483676" r:id="rId5"/>
    <p:sldLayoutId id="2147483683" r:id="rId6"/>
    <p:sldLayoutId id="2147483677" r:id="rId7"/>
    <p:sldLayoutId id="2147483678" r:id="rId8"/>
    <p:sldLayoutId id="2147483679" r:id="rId9"/>
    <p:sldLayoutId id="2147483680" r:id="rId10"/>
    <p:sldLayoutId id="2147483681" r:id="rId11"/>
  </p:sldLayoutIdLst>
  <p:txStyles>
    <p:title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p:titleStyle>
    <p:bodyStyle>
      <a:lvl1pPr algn="l" defTabSz="457200" rtl="0" eaLnBrk="0" fontAlgn="base" hangingPunct="0">
        <a:spcBef>
          <a:spcPct val="20000"/>
        </a:spcBef>
        <a:spcAft>
          <a:spcPct val="0"/>
        </a:spcAft>
        <a:buClr>
          <a:schemeClr val="bg2"/>
        </a:buClr>
        <a:defRPr sz="2000" b="1"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bg2"/>
        </a:buClr>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chemeClr val="bg2"/>
        </a:buClr>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7.png"/><Relationship Id="rId5" Type="http://schemas.openxmlformats.org/officeDocument/2006/relationships/slide" Target="slide9.xml"/><Relationship Id="rId10"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chart" Target="../charts/chart7.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hyperlink" Target="https://dclgapps.communities.gov.uk/imd/iod_index.html" TargetMode="External"/><Relationship Id="rId3" Type="http://schemas.openxmlformats.org/officeDocument/2006/relationships/hyperlink" Target="http://data.southampton.gov.uk/health/health-behaviours/healthy-weight/" TargetMode="External"/><Relationship Id="rId7" Type="http://schemas.openxmlformats.org/officeDocument/2006/relationships/hyperlink" Target="https://www.gov.uk/government/statistics/english-indices-of-deprivation-2019" TargetMode="External"/><Relationship Id="rId12"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slide" Target="slide2.xml"/><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hyperlink" Target="https://data.southampton.gov.uk/economy/deprivation-povert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trategic.analysis@southampton.gov.uk" TargetMode="External"/><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6.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data.southampton.gov.uk" TargetMode="External"/><Relationship Id="rId5" Type="http://schemas.openxmlformats.org/officeDocument/2006/relationships/hyperlink" Target="mailto:strategic.analysis@southampton.gov.uk"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cc powerpoint image 1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 y="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598988"/>
            <a:ext cx="4407877" cy="650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7" name="Rectangle 6"/>
          <p:cNvSpPr/>
          <p:nvPr/>
        </p:nvSpPr>
        <p:spPr>
          <a:xfrm>
            <a:off x="9526" y="2726936"/>
            <a:ext cx="5884985"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 y="4304665"/>
            <a:ext cx="4407877" cy="10940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solidFill>
                  <a:schemeClr val="bg1"/>
                </a:solidFill>
              </a:rPr>
              <a:t>I</a:t>
            </a:r>
            <a:endParaRPr lang="en-US" dirty="0">
              <a:solidFill>
                <a:schemeClr val="bg1"/>
              </a:solidFill>
            </a:endParaRPr>
          </a:p>
        </p:txBody>
      </p:sp>
      <p:sp>
        <p:nvSpPr>
          <p:cNvPr id="9" name="Title 1"/>
          <p:cNvSpPr txBox="1">
            <a:spLocks/>
          </p:cNvSpPr>
          <p:nvPr/>
        </p:nvSpPr>
        <p:spPr>
          <a:xfrm>
            <a:off x="9526" y="4284376"/>
            <a:ext cx="4407877" cy="1190918"/>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dirty="0" smtClean="0">
                <a:solidFill>
                  <a:srgbClr val="648FB8"/>
                </a:solidFill>
              </a:rPr>
              <a:t>Dan King and Vicky </a:t>
            </a:r>
            <a:r>
              <a:rPr lang="en-US" sz="2000" b="1" dirty="0">
                <a:solidFill>
                  <a:srgbClr val="648FB8"/>
                </a:solidFill>
              </a:rPr>
              <a:t>T</a:t>
            </a:r>
            <a:r>
              <a:rPr lang="en-US" sz="2000" b="1" dirty="0" smtClean="0">
                <a:solidFill>
                  <a:srgbClr val="648FB8"/>
                </a:solidFill>
              </a:rPr>
              <a:t>oomey</a:t>
            </a:r>
          </a:p>
          <a:p>
            <a:pPr algn="l">
              <a:defRPr/>
            </a:pPr>
            <a:r>
              <a:rPr lang="en-US" sz="2000" dirty="0" smtClean="0">
                <a:solidFill>
                  <a:srgbClr val="648FB8"/>
                </a:solidFill>
              </a:rPr>
              <a:t>Intelligence </a:t>
            </a:r>
            <a:r>
              <a:rPr lang="en-US" sz="2000" dirty="0">
                <a:solidFill>
                  <a:srgbClr val="648FB8"/>
                </a:solidFill>
              </a:rPr>
              <a:t>&amp; Strategic Analysis Team </a:t>
            </a:r>
            <a:r>
              <a:rPr lang="en-US" sz="2000" b="1" dirty="0" smtClean="0">
                <a:solidFill>
                  <a:srgbClr val="648FB8"/>
                </a:solidFill>
              </a:rPr>
              <a:t>Southampton </a:t>
            </a:r>
            <a:r>
              <a:rPr lang="en-US" sz="2000" b="1" dirty="0">
                <a:solidFill>
                  <a:srgbClr val="648FB8"/>
                </a:solidFill>
              </a:rPr>
              <a:t>City </a:t>
            </a:r>
            <a:r>
              <a:rPr lang="en-US" sz="2000" b="1" dirty="0" smtClean="0">
                <a:solidFill>
                  <a:srgbClr val="648FB8"/>
                </a:solidFill>
              </a:rPr>
              <a:t>Council</a:t>
            </a:r>
            <a:endParaRPr lang="en-US" sz="900" b="1" dirty="0">
              <a:solidFill>
                <a:srgbClr val="648FB8"/>
              </a:solidFill>
            </a:endParaRPr>
          </a:p>
        </p:txBody>
      </p:sp>
      <p:sp>
        <p:nvSpPr>
          <p:cNvPr id="7178" name="Title 1"/>
          <p:cNvSpPr txBox="1">
            <a:spLocks/>
          </p:cNvSpPr>
          <p:nvPr/>
        </p:nvSpPr>
        <p:spPr bwMode="auto">
          <a:xfrm>
            <a:off x="-3" y="2625725"/>
            <a:ext cx="5837360" cy="93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defRPr sz="2000" b="1">
                <a:solidFill>
                  <a:schemeClr val="tx1"/>
                </a:solidFill>
                <a:latin typeface="Calibri" panose="020F0502020204030204" pitchFamily="34" charset="0"/>
              </a:defRPr>
            </a:lvl1pPr>
            <a:lvl2pPr marL="742950" indent="-285750">
              <a:spcBef>
                <a:spcPct val="20000"/>
              </a:spcBef>
              <a:buClr>
                <a:schemeClr val="bg2"/>
              </a:buClr>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Clr>
                <a:schemeClr val="bg2"/>
              </a:buClr>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pPr>
            <a:r>
              <a:rPr lang="en-US" altLang="en-US" sz="2800" dirty="0" smtClean="0">
                <a:solidFill>
                  <a:srgbClr val="D3075E"/>
                </a:solidFill>
              </a:rPr>
              <a:t>Southampton</a:t>
            </a:r>
            <a:r>
              <a:rPr lang="en-US" altLang="en-US" sz="2800" dirty="0" smtClean="0">
                <a:solidFill>
                  <a:schemeClr val="bg1"/>
                </a:solidFill>
              </a:rPr>
              <a:t> </a:t>
            </a:r>
            <a:r>
              <a:rPr lang="en-US" altLang="en-US" sz="2800" dirty="0" smtClean="0">
                <a:solidFill>
                  <a:srgbClr val="38BBC9"/>
                </a:solidFill>
              </a:rPr>
              <a:t>Strategic</a:t>
            </a:r>
            <a:r>
              <a:rPr lang="en-US" altLang="en-US" sz="2800" dirty="0" smtClean="0">
                <a:solidFill>
                  <a:schemeClr val="bg1"/>
                </a:solidFill>
              </a:rPr>
              <a:t> </a:t>
            </a:r>
            <a:r>
              <a:rPr lang="en-US" altLang="en-US" sz="2800" dirty="0" smtClean="0">
                <a:solidFill>
                  <a:srgbClr val="EC6A02"/>
                </a:solidFill>
              </a:rPr>
              <a:t>Assessment</a:t>
            </a:r>
            <a:r>
              <a:rPr lang="en-US" altLang="en-US" sz="2800" dirty="0" smtClean="0">
                <a:solidFill>
                  <a:schemeClr val="bg1"/>
                </a:solidFill>
              </a:rPr>
              <a:t> </a:t>
            </a:r>
            <a:r>
              <a:rPr lang="en-US" altLang="en-US" sz="2600" dirty="0" smtClean="0">
                <a:solidFill>
                  <a:schemeClr val="bg1"/>
                </a:solidFill>
              </a:rPr>
              <a:t>National Child Measurement Programme</a:t>
            </a:r>
            <a:endParaRPr lang="en-US" altLang="en-US" sz="2600" dirty="0">
              <a:solidFill>
                <a:schemeClr val="bg1"/>
              </a:solidFill>
            </a:endParaRPr>
          </a:p>
        </p:txBody>
      </p:sp>
      <p:grpSp>
        <p:nvGrpSpPr>
          <p:cNvPr id="10" name="Group 9"/>
          <p:cNvGrpSpPr/>
          <p:nvPr/>
        </p:nvGrpSpPr>
        <p:grpSpPr>
          <a:xfrm>
            <a:off x="-3" y="5551853"/>
            <a:ext cx="2384443" cy="610351"/>
            <a:chOff x="830395" y="5405438"/>
            <a:chExt cx="2384443" cy="610351"/>
          </a:xfrm>
        </p:grpSpPr>
        <p:sp>
          <p:nvSpPr>
            <p:cNvPr id="12" name="Rectangle 11"/>
            <p:cNvSpPr/>
            <p:nvPr/>
          </p:nvSpPr>
          <p:spPr>
            <a:xfrm>
              <a:off x="830395" y="5405438"/>
              <a:ext cx="2384443" cy="610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solidFill>
                    <a:schemeClr val="bg1"/>
                  </a:solidFill>
                </a:rPr>
                <a:t>I</a:t>
              </a:r>
              <a:endParaRPr lang="en-US" dirty="0">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25" y="5484805"/>
              <a:ext cx="2195061" cy="46475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921" y="70322"/>
            <a:ext cx="2297924" cy="518449"/>
          </a:xfrm>
        </p:spPr>
        <p:txBody>
          <a:bodyPr/>
          <a:lstStyle/>
          <a:p>
            <a:pPr eaLnBrk="1" hangingPunct="1"/>
            <a:r>
              <a:rPr lang="en-US" altLang="en-US" sz="3000" dirty="0" smtClean="0">
                <a:solidFill>
                  <a:schemeClr val="bg1"/>
                </a:solidFill>
              </a:rPr>
              <a:t>Context</a:t>
            </a:r>
          </a:p>
        </p:txBody>
      </p:sp>
      <p:sp>
        <p:nvSpPr>
          <p:cNvPr id="19459" name="Content Placeholder 2"/>
          <p:cNvSpPr>
            <a:spLocks noGrp="1"/>
          </p:cNvSpPr>
          <p:nvPr>
            <p:ph idx="1"/>
          </p:nvPr>
        </p:nvSpPr>
        <p:spPr>
          <a:xfrm>
            <a:off x="322446" y="1376474"/>
            <a:ext cx="8422105" cy="4421990"/>
          </a:xfrm>
        </p:spPr>
        <p:txBody>
          <a:bodyPr/>
          <a:lstStyle/>
          <a:p>
            <a:pPr marL="342900" indent="-342900" eaLnBrk="1" hangingPunct="1">
              <a:spcAft>
                <a:spcPts val="800"/>
              </a:spcAft>
              <a:buFontTx/>
              <a:buChar char="•"/>
            </a:pPr>
            <a:endParaRPr lang="en-GB" altLang="en-US" sz="2200" dirty="0" smtClean="0">
              <a:solidFill>
                <a:srgbClr val="01225A"/>
              </a:solidFill>
            </a:endParaRPr>
          </a:p>
          <a:p>
            <a:pPr marL="342900" indent="-342900" eaLnBrk="1" hangingPunct="1">
              <a:spcAft>
                <a:spcPts val="800"/>
              </a:spcAft>
              <a:buFontTx/>
              <a:buChar char="•"/>
            </a:pPr>
            <a:endParaRPr lang="en-GB" altLang="en-US" dirty="0">
              <a:solidFill>
                <a:srgbClr val="01225A"/>
              </a:solidFill>
            </a:endParaRPr>
          </a:p>
          <a:p>
            <a:pPr marL="342900" indent="-342900" eaLnBrk="1" hangingPunct="1">
              <a:spcAft>
                <a:spcPts val="800"/>
              </a:spcAft>
              <a:buFontTx/>
              <a:buChar char="•"/>
            </a:pPr>
            <a:endParaRPr lang="en-US" altLang="en-US" sz="2200" dirty="0">
              <a:solidFill>
                <a:srgbClr val="01225A"/>
              </a:solidFill>
            </a:endParaRPr>
          </a:p>
        </p:txBody>
      </p:sp>
      <p:sp>
        <p:nvSpPr>
          <p:cNvPr id="2" name="TextBox 1"/>
          <p:cNvSpPr txBox="1"/>
          <p:nvPr/>
        </p:nvSpPr>
        <p:spPr>
          <a:xfrm>
            <a:off x="826265" y="1621337"/>
            <a:ext cx="7744858" cy="3560975"/>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25A"/>
                </a:solidFill>
              </a:rPr>
              <a:t>Obesity in all our children and young people</a:t>
            </a:r>
          </a:p>
          <a:p>
            <a:pPr eaLnBrk="1" hangingPunct="1">
              <a:spcAft>
                <a:spcPts val="800"/>
              </a:spcAft>
              <a:buClr>
                <a:srgbClr val="D50057"/>
              </a:buClr>
            </a:pPr>
            <a:r>
              <a:rPr lang="en-GB" altLang="en-US" sz="2200" dirty="0" smtClean="0">
                <a:solidFill>
                  <a:srgbClr val="01225A"/>
                </a:solidFill>
              </a:rPr>
              <a:t>Using the NCMP data collected in our schools, the adult national Active People Survey and all age Health Survey for England; we can estimate in </a:t>
            </a:r>
            <a:r>
              <a:rPr lang="en-GB" altLang="en-US" sz="2200" b="1" dirty="0" smtClean="0">
                <a:solidFill>
                  <a:srgbClr val="01225A"/>
                </a:solidFill>
              </a:rPr>
              <a:t>Southampton</a:t>
            </a:r>
            <a:r>
              <a:rPr lang="en-GB" altLang="en-US" sz="2200" dirty="0" smtClean="0">
                <a:solidFill>
                  <a:srgbClr val="01225A"/>
                </a:solidFill>
              </a:rPr>
              <a:t> there are:</a:t>
            </a:r>
          </a:p>
          <a:p>
            <a:pPr eaLnBrk="1" hangingPunct="1">
              <a:spcAft>
                <a:spcPts val="800"/>
              </a:spcAft>
              <a:buClr>
                <a:srgbClr val="D50057"/>
              </a:buClr>
            </a:pPr>
            <a:endParaRPr lang="en-GB" altLang="en-US" sz="2200" dirty="0" smtClean="0">
              <a:solidFill>
                <a:srgbClr val="01225A"/>
              </a:solidFill>
            </a:endParaRPr>
          </a:p>
          <a:p>
            <a:pPr marL="342900" indent="-342900" eaLnBrk="1" hangingPunct="1">
              <a:spcBef>
                <a:spcPts val="0"/>
              </a:spcBef>
              <a:spcAft>
                <a:spcPct val="10000"/>
              </a:spcAft>
              <a:buClr>
                <a:schemeClr val="bg2"/>
              </a:buClr>
              <a:buFont typeface="Calibri" panose="020F0502020204030204" pitchFamily="34" charset="0"/>
              <a:buChar char="•"/>
            </a:pPr>
            <a:r>
              <a:rPr lang="en-GB" sz="2200" dirty="0" smtClean="0">
                <a:solidFill>
                  <a:srgbClr val="002060"/>
                </a:solidFill>
              </a:rPr>
              <a:t>Between</a:t>
            </a:r>
            <a:r>
              <a:rPr lang="en-GB" sz="2200" b="1" dirty="0" smtClean="0">
                <a:solidFill>
                  <a:srgbClr val="002060"/>
                </a:solidFill>
              </a:rPr>
              <a:t> 13,000 </a:t>
            </a:r>
            <a:r>
              <a:rPr lang="en-GB" sz="2200" dirty="0" smtClean="0">
                <a:solidFill>
                  <a:srgbClr val="002060"/>
                </a:solidFill>
              </a:rPr>
              <a:t>and </a:t>
            </a:r>
            <a:r>
              <a:rPr lang="en-GB" sz="2200" b="1" dirty="0" smtClean="0">
                <a:solidFill>
                  <a:srgbClr val="002060"/>
                </a:solidFill>
              </a:rPr>
              <a:t>13,700 overweight/obese </a:t>
            </a:r>
            <a:r>
              <a:rPr lang="en-GB" sz="2200" dirty="0" smtClean="0">
                <a:solidFill>
                  <a:srgbClr val="002060"/>
                </a:solidFill>
              </a:rPr>
              <a:t>children aged 2 to 17 years old</a:t>
            </a:r>
          </a:p>
          <a:p>
            <a:pPr marL="342900" indent="-342900" eaLnBrk="1" hangingPunct="1">
              <a:lnSpc>
                <a:spcPct val="150000"/>
              </a:lnSpc>
              <a:spcBef>
                <a:spcPct val="10000"/>
              </a:spcBef>
              <a:spcAft>
                <a:spcPct val="10000"/>
              </a:spcAft>
              <a:buClr>
                <a:schemeClr val="bg2"/>
              </a:buClr>
              <a:buFont typeface="Calibri" panose="020F0502020204030204" pitchFamily="34" charset="0"/>
              <a:buChar char="•"/>
            </a:pPr>
            <a:r>
              <a:rPr lang="en-GB" sz="2200" dirty="0" smtClean="0">
                <a:solidFill>
                  <a:srgbClr val="002060"/>
                </a:solidFill>
              </a:rPr>
              <a:t>With over half – between </a:t>
            </a:r>
            <a:r>
              <a:rPr lang="en-GB" sz="2200" b="1" dirty="0" smtClean="0">
                <a:solidFill>
                  <a:srgbClr val="002060"/>
                </a:solidFill>
              </a:rPr>
              <a:t>6,700 </a:t>
            </a:r>
            <a:r>
              <a:rPr lang="en-GB" sz="2200" dirty="0" smtClean="0">
                <a:solidFill>
                  <a:srgbClr val="002060"/>
                </a:solidFill>
              </a:rPr>
              <a:t>and </a:t>
            </a:r>
            <a:r>
              <a:rPr lang="en-GB" sz="2200" b="1" dirty="0" smtClean="0">
                <a:solidFill>
                  <a:srgbClr val="002060"/>
                </a:solidFill>
              </a:rPr>
              <a:t>7,900 </a:t>
            </a:r>
            <a:r>
              <a:rPr lang="en-GB" sz="2200" dirty="0" smtClean="0">
                <a:solidFill>
                  <a:srgbClr val="002060"/>
                </a:solidFill>
              </a:rPr>
              <a:t>are estimated </a:t>
            </a:r>
            <a:r>
              <a:rPr lang="en-GB" sz="2200" b="1" dirty="0" smtClean="0">
                <a:solidFill>
                  <a:srgbClr val="002060"/>
                </a:solidFill>
              </a:rPr>
              <a:t>obese</a:t>
            </a:r>
            <a:endParaRPr lang="en-GB" sz="2200" b="1" dirty="0">
              <a:solidFill>
                <a:srgbClr val="002060"/>
              </a:solidFill>
            </a:endParaRPr>
          </a:p>
        </p:txBody>
      </p:sp>
      <p:pic>
        <p:nvPicPr>
          <p:cNvPr id="8" name="Picture 7">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spTree>
    <p:extLst>
      <p:ext uri="{BB962C8B-B14F-4D97-AF65-F5344CB8AC3E}">
        <p14:creationId xmlns:p14="http://schemas.microsoft.com/office/powerpoint/2010/main" val="11599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49450"/>
            <a:ext cx="8146472" cy="1034382"/>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06062" y="1716388"/>
            <a:ext cx="8150431" cy="1470025"/>
          </a:xfrm>
        </p:spPr>
        <p:txBody>
          <a:bodyPr/>
          <a:lstStyle/>
          <a:p>
            <a:pPr eaLnBrk="1" hangingPunct="1"/>
            <a:r>
              <a:rPr lang="en-GB" altLang="en-US" sz="3200" dirty="0"/>
              <a:t>NCMP - Benchmarking</a:t>
            </a:r>
          </a:p>
        </p:txBody>
      </p:sp>
      <p:pic>
        <p:nvPicPr>
          <p:cNvPr id="6"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5954" y="3175260"/>
            <a:ext cx="2614565" cy="2614565"/>
          </a:xfrm>
          <a:prstGeom prst="rect">
            <a:avLst/>
          </a:prstGeom>
        </p:spPr>
      </p:pic>
    </p:spTree>
    <p:extLst>
      <p:ext uri="{BB962C8B-B14F-4D97-AF65-F5344CB8AC3E}">
        <p14:creationId xmlns:p14="http://schemas.microsoft.com/office/powerpoint/2010/main" val="1576328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1985" b="-1"/>
          <a:stretch/>
        </p:blipFill>
        <p:spPr>
          <a:xfrm>
            <a:off x="8284747" y="721957"/>
            <a:ext cx="685800" cy="603607"/>
          </a:xfrm>
          <a:prstGeom prst="rect">
            <a:avLst/>
          </a:prstGeom>
        </p:spPr>
      </p:pic>
      <p:pic>
        <p:nvPicPr>
          <p:cNvPr id="6" name="Picture 5"/>
          <p:cNvPicPr>
            <a:picLocks noChangeAspect="1"/>
          </p:cNvPicPr>
          <p:nvPr/>
        </p:nvPicPr>
        <p:blipFill>
          <a:blip r:embed="rId4"/>
          <a:stretch>
            <a:fillRect/>
          </a:stretch>
        </p:blipFill>
        <p:spPr>
          <a:xfrm>
            <a:off x="196943" y="792904"/>
            <a:ext cx="3695700" cy="3611880"/>
          </a:xfrm>
          <a:prstGeom prst="rect">
            <a:avLst/>
          </a:prstGeom>
        </p:spPr>
      </p:pic>
      <p:pic>
        <p:nvPicPr>
          <p:cNvPr id="5" name="Picture 4"/>
          <p:cNvPicPr>
            <a:picLocks noChangeAspect="1"/>
          </p:cNvPicPr>
          <p:nvPr/>
        </p:nvPicPr>
        <p:blipFill>
          <a:blip r:embed="rId5"/>
          <a:stretch>
            <a:fillRect/>
          </a:stretch>
        </p:blipFill>
        <p:spPr>
          <a:xfrm>
            <a:off x="4413057" y="782851"/>
            <a:ext cx="3694176" cy="3608832"/>
          </a:xfrm>
          <a:prstGeom prst="rect">
            <a:avLst/>
          </a:prstGeom>
        </p:spPr>
      </p:pic>
      <p:sp>
        <p:nvSpPr>
          <p:cNvPr id="8" name="TextBox 7"/>
          <p:cNvSpPr txBox="1"/>
          <p:nvPr/>
        </p:nvSpPr>
        <p:spPr>
          <a:xfrm>
            <a:off x="-1" y="5202162"/>
            <a:ext cx="8970546" cy="1000274"/>
          </a:xfrm>
          <a:prstGeom prst="rect">
            <a:avLst/>
          </a:prstGeom>
          <a:noFill/>
        </p:spPr>
        <p:txBody>
          <a:bodyPr wrap="square" rtlCol="0">
            <a:spAutoFit/>
          </a:bodyPr>
          <a:lstStyle/>
          <a:p>
            <a:pPr marL="342900" indent="-342900">
              <a:buClr>
                <a:schemeClr val="bg2"/>
              </a:buClr>
              <a:buFont typeface="Calibri" panose="020F0502020204030204" pitchFamily="34" charset="0"/>
              <a:buChar char="•"/>
            </a:pPr>
            <a:endParaRPr lang="en-GB" sz="500" dirty="0" smtClean="0">
              <a:solidFill>
                <a:srgbClr val="002060"/>
              </a:solidFill>
            </a:endParaRPr>
          </a:p>
          <a:p>
            <a:pPr marL="342900" indent="-342900">
              <a:buClr>
                <a:schemeClr val="bg2"/>
              </a:buClr>
              <a:buFont typeface="Calibri" panose="020F0502020204030204" pitchFamily="34" charset="0"/>
              <a:buChar char="•"/>
            </a:pPr>
            <a:r>
              <a:rPr lang="en-GB" b="1" dirty="0" smtClean="0">
                <a:solidFill>
                  <a:srgbClr val="002060"/>
                </a:solidFill>
              </a:rPr>
              <a:t>2018/19: Year  6 </a:t>
            </a:r>
            <a:r>
              <a:rPr lang="en-GB" dirty="0" smtClean="0">
                <a:solidFill>
                  <a:srgbClr val="002060"/>
                </a:solidFill>
              </a:rPr>
              <a:t>– </a:t>
            </a:r>
            <a:r>
              <a:rPr lang="en-GB" b="1" dirty="0">
                <a:solidFill>
                  <a:srgbClr val="002060"/>
                </a:solidFill>
              </a:rPr>
              <a:t>National average </a:t>
            </a:r>
            <a:r>
              <a:rPr lang="en-GB" b="1" dirty="0" smtClean="0">
                <a:solidFill>
                  <a:srgbClr val="002060"/>
                </a:solidFill>
              </a:rPr>
              <a:t>(34.3%); </a:t>
            </a:r>
            <a:r>
              <a:rPr lang="en-GB" b="1" dirty="0">
                <a:solidFill>
                  <a:srgbClr val="002060"/>
                </a:solidFill>
              </a:rPr>
              <a:t>Southampton </a:t>
            </a:r>
            <a:r>
              <a:rPr lang="en-GB" b="1" dirty="0" smtClean="0">
                <a:solidFill>
                  <a:srgbClr val="002060"/>
                </a:solidFill>
              </a:rPr>
              <a:t>(36.1%)</a:t>
            </a:r>
            <a:r>
              <a:rPr lang="en-GB" dirty="0" smtClean="0">
                <a:solidFill>
                  <a:srgbClr val="002060"/>
                </a:solidFill>
              </a:rPr>
              <a:t>; </a:t>
            </a:r>
          </a:p>
          <a:p>
            <a:pPr lvl="1">
              <a:buClr>
                <a:schemeClr val="bg2"/>
              </a:buClr>
            </a:pPr>
            <a:r>
              <a:rPr lang="en-GB" i="1" dirty="0" smtClean="0">
                <a:solidFill>
                  <a:srgbClr val="002060"/>
                </a:solidFill>
              </a:rPr>
              <a:t>Range </a:t>
            </a:r>
            <a:r>
              <a:rPr lang="en-GB" i="1" dirty="0">
                <a:solidFill>
                  <a:srgbClr val="002060"/>
                </a:solidFill>
              </a:rPr>
              <a:t>Bournemouth </a:t>
            </a:r>
            <a:r>
              <a:rPr lang="en-GB" i="1" dirty="0" smtClean="0">
                <a:solidFill>
                  <a:srgbClr val="002060"/>
                </a:solidFill>
              </a:rPr>
              <a:t>(30.8%) </a:t>
            </a:r>
            <a:r>
              <a:rPr lang="en-GB" i="1" dirty="0">
                <a:solidFill>
                  <a:srgbClr val="002060"/>
                </a:solidFill>
              </a:rPr>
              <a:t>to Stoke-on-Trent </a:t>
            </a:r>
            <a:r>
              <a:rPr lang="en-GB" i="1" dirty="0" smtClean="0">
                <a:solidFill>
                  <a:srgbClr val="002060"/>
                </a:solidFill>
              </a:rPr>
              <a:t>(39.5%)</a:t>
            </a:r>
            <a:r>
              <a:rPr lang="en-GB" dirty="0" smtClean="0">
                <a:solidFill>
                  <a:srgbClr val="002060"/>
                </a:solidFill>
              </a:rPr>
              <a:t>. </a:t>
            </a:r>
          </a:p>
          <a:p>
            <a:pPr lvl="1">
              <a:buClr>
                <a:schemeClr val="bg2"/>
              </a:buClr>
            </a:pPr>
            <a:r>
              <a:rPr lang="en-GB" dirty="0" smtClean="0">
                <a:solidFill>
                  <a:srgbClr val="002060"/>
                </a:solidFill>
              </a:rPr>
              <a:t>Southampton mid rank among comparators and </a:t>
            </a:r>
            <a:r>
              <a:rPr lang="en-GB" b="1" dirty="0" smtClean="0">
                <a:solidFill>
                  <a:srgbClr val="002060"/>
                </a:solidFill>
              </a:rPr>
              <a:t>higher, not significantly</a:t>
            </a:r>
            <a:r>
              <a:rPr lang="en-GB" dirty="0" smtClean="0">
                <a:solidFill>
                  <a:srgbClr val="002060"/>
                </a:solidFill>
              </a:rPr>
              <a:t> than </a:t>
            </a:r>
            <a:r>
              <a:rPr lang="en-GB" b="1" dirty="0" smtClean="0">
                <a:solidFill>
                  <a:srgbClr val="002060"/>
                </a:solidFill>
              </a:rPr>
              <a:t>England</a:t>
            </a:r>
            <a:r>
              <a:rPr lang="en-GB" dirty="0" smtClean="0">
                <a:solidFill>
                  <a:srgbClr val="002060"/>
                </a:solidFill>
              </a:rPr>
              <a:t>.</a:t>
            </a:r>
            <a:endParaRPr lang="en-GB" b="1" dirty="0">
              <a:solidFill>
                <a:srgbClr val="002060"/>
              </a:solidFill>
            </a:endParaRPr>
          </a:p>
        </p:txBody>
      </p:sp>
      <p:sp>
        <p:nvSpPr>
          <p:cNvPr id="3" name="Title 2"/>
          <p:cNvSpPr>
            <a:spLocks noGrp="1"/>
          </p:cNvSpPr>
          <p:nvPr>
            <p:ph type="title"/>
          </p:nvPr>
        </p:nvSpPr>
        <p:spPr>
          <a:xfrm>
            <a:off x="26859" y="82620"/>
            <a:ext cx="7452113" cy="467767"/>
          </a:xfrm>
        </p:spPr>
        <p:txBody>
          <a:bodyPr/>
          <a:lstStyle/>
          <a:p>
            <a:r>
              <a:rPr lang="en-GB" sz="2800" kern="900" dirty="0" smtClean="0">
                <a:solidFill>
                  <a:schemeClr val="bg1"/>
                </a:solidFill>
              </a:rPr>
              <a:t>Prevalence of overweight (including obese)</a:t>
            </a:r>
            <a:endParaRPr lang="en-GB" sz="2800" dirty="0" smtClean="0">
              <a:solidFill>
                <a:schemeClr val="bg1"/>
              </a:solidFill>
            </a:endParaRPr>
          </a:p>
        </p:txBody>
      </p:sp>
      <p:sp>
        <p:nvSpPr>
          <p:cNvPr id="9" name="TextBox 8"/>
          <p:cNvSpPr txBox="1"/>
          <p:nvPr/>
        </p:nvSpPr>
        <p:spPr>
          <a:xfrm>
            <a:off x="-1" y="4391683"/>
            <a:ext cx="8970547" cy="1000274"/>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b="1" dirty="0" smtClean="0">
                <a:solidFill>
                  <a:srgbClr val="002060"/>
                </a:solidFill>
              </a:rPr>
              <a:t>2018/19: Year  R </a:t>
            </a:r>
            <a:r>
              <a:rPr lang="en-GB" dirty="0" smtClean="0">
                <a:solidFill>
                  <a:srgbClr val="002060"/>
                </a:solidFill>
              </a:rPr>
              <a:t>– </a:t>
            </a:r>
            <a:r>
              <a:rPr lang="en-GB" b="1" dirty="0" smtClean="0">
                <a:solidFill>
                  <a:srgbClr val="002060"/>
                </a:solidFill>
              </a:rPr>
              <a:t>National average (22.6%); Southampton </a:t>
            </a:r>
            <a:r>
              <a:rPr lang="en-GB" b="1" dirty="0">
                <a:solidFill>
                  <a:srgbClr val="002060"/>
                </a:solidFill>
              </a:rPr>
              <a:t>(</a:t>
            </a:r>
            <a:r>
              <a:rPr lang="en-GB" b="1" dirty="0" smtClean="0">
                <a:solidFill>
                  <a:srgbClr val="002060"/>
                </a:solidFill>
              </a:rPr>
              <a:t>22.3%)</a:t>
            </a:r>
            <a:r>
              <a:rPr lang="en-GB" dirty="0" smtClean="0">
                <a:solidFill>
                  <a:srgbClr val="002060"/>
                </a:solidFill>
              </a:rPr>
              <a:t>; </a:t>
            </a:r>
          </a:p>
          <a:p>
            <a:pPr lvl="1">
              <a:buClr>
                <a:schemeClr val="bg2"/>
              </a:buClr>
            </a:pPr>
            <a:r>
              <a:rPr lang="en-GB" i="1" dirty="0" smtClean="0">
                <a:solidFill>
                  <a:srgbClr val="002060"/>
                </a:solidFill>
              </a:rPr>
              <a:t>Range Bournemouth (21.2%) to Portsmouth (26.3%)</a:t>
            </a:r>
            <a:r>
              <a:rPr lang="en-GB" dirty="0" smtClean="0">
                <a:solidFill>
                  <a:srgbClr val="002060"/>
                </a:solidFill>
              </a:rPr>
              <a:t>. </a:t>
            </a:r>
          </a:p>
          <a:p>
            <a:pPr lvl="1">
              <a:buClr>
                <a:schemeClr val="bg2"/>
              </a:buClr>
            </a:pPr>
            <a:r>
              <a:rPr lang="en-GB" dirty="0" smtClean="0">
                <a:solidFill>
                  <a:srgbClr val="002060"/>
                </a:solidFill>
              </a:rPr>
              <a:t>Southampton 4</a:t>
            </a:r>
            <a:r>
              <a:rPr lang="en-GB" baseline="30000" dirty="0" smtClean="0">
                <a:solidFill>
                  <a:srgbClr val="002060"/>
                </a:solidFill>
              </a:rPr>
              <a:t>th</a:t>
            </a:r>
            <a:r>
              <a:rPr lang="en-GB" dirty="0" smtClean="0">
                <a:solidFill>
                  <a:srgbClr val="002060"/>
                </a:solidFill>
              </a:rPr>
              <a:t> lowest among comparators – </a:t>
            </a:r>
            <a:r>
              <a:rPr lang="en-GB" b="1" dirty="0" smtClean="0">
                <a:solidFill>
                  <a:srgbClr val="002060"/>
                </a:solidFill>
              </a:rPr>
              <a:t>lower but not significantly</a:t>
            </a:r>
            <a:r>
              <a:rPr lang="en-GB" dirty="0" smtClean="0">
                <a:solidFill>
                  <a:srgbClr val="002060"/>
                </a:solidFill>
              </a:rPr>
              <a:t> than </a:t>
            </a:r>
            <a:r>
              <a:rPr lang="en-GB" b="1" dirty="0" smtClean="0">
                <a:solidFill>
                  <a:srgbClr val="002060"/>
                </a:solidFill>
              </a:rPr>
              <a:t>England</a:t>
            </a:r>
            <a:r>
              <a:rPr lang="en-GB" dirty="0" smtClean="0">
                <a:solidFill>
                  <a:srgbClr val="002060"/>
                </a:solidFill>
              </a:rPr>
              <a:t>.</a:t>
            </a:r>
            <a:endParaRPr lang="en-GB" b="1" dirty="0" smtClean="0">
              <a:solidFill>
                <a:srgbClr val="002060"/>
              </a:solidFill>
            </a:endParaRPr>
          </a:p>
          <a:p>
            <a:pPr marL="342900" indent="-342900">
              <a:buClr>
                <a:schemeClr val="bg2"/>
              </a:buClr>
              <a:buFont typeface="Calibri" panose="020F0502020204030204" pitchFamily="34" charset="0"/>
              <a:buChar char="•"/>
            </a:pPr>
            <a:endParaRPr lang="en-GB" sz="500" dirty="0" smtClean="0">
              <a:solidFill>
                <a:srgbClr val="002060"/>
              </a:solidFill>
            </a:endParaRPr>
          </a:p>
        </p:txBody>
      </p:sp>
      <p:pic>
        <p:nvPicPr>
          <p:cNvPr id="12" name="Picture 11">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spTree>
    <p:extLst>
      <p:ext uri="{BB962C8B-B14F-4D97-AF65-F5344CB8AC3E}">
        <p14:creationId xmlns:p14="http://schemas.microsoft.com/office/powerpoint/2010/main" val="6010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7593" y="886841"/>
            <a:ext cx="3700272" cy="3608832"/>
          </a:xfrm>
          <a:prstGeom prst="rect">
            <a:avLst/>
          </a:prstGeom>
        </p:spPr>
      </p:pic>
      <p:sp>
        <p:nvSpPr>
          <p:cNvPr id="3" name="Title 2"/>
          <p:cNvSpPr>
            <a:spLocks noGrp="1"/>
          </p:cNvSpPr>
          <p:nvPr>
            <p:ph type="title"/>
          </p:nvPr>
        </p:nvSpPr>
        <p:spPr>
          <a:xfrm>
            <a:off x="164168" y="105504"/>
            <a:ext cx="6986007" cy="410551"/>
          </a:xfrm>
        </p:spPr>
        <p:txBody>
          <a:bodyPr/>
          <a:lstStyle/>
          <a:p>
            <a:r>
              <a:rPr lang="en-GB" sz="2800" kern="900" dirty="0" smtClean="0">
                <a:solidFill>
                  <a:schemeClr val="bg1"/>
                </a:solidFill>
              </a:rPr>
              <a:t>Prevalence of obese</a:t>
            </a:r>
            <a:endParaRPr lang="en-GB" sz="2800" dirty="0" smtClean="0">
              <a:solidFill>
                <a:schemeClr val="bg1"/>
              </a:solidFil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8151" y="760715"/>
            <a:ext cx="685800" cy="685800"/>
          </a:xfrm>
          <a:prstGeom prst="rect">
            <a:avLst/>
          </a:prstGeom>
        </p:spPr>
      </p:pic>
      <p:pic>
        <p:nvPicPr>
          <p:cNvPr id="13" name="Picture 12"/>
          <p:cNvPicPr>
            <a:picLocks noChangeAspect="1"/>
          </p:cNvPicPr>
          <p:nvPr/>
        </p:nvPicPr>
        <p:blipFill>
          <a:blip r:embed="rId5"/>
          <a:stretch>
            <a:fillRect/>
          </a:stretch>
        </p:blipFill>
        <p:spPr>
          <a:xfrm>
            <a:off x="4424586" y="886841"/>
            <a:ext cx="3694176" cy="3608832"/>
          </a:xfrm>
          <a:prstGeom prst="rect">
            <a:avLst/>
          </a:prstGeom>
        </p:spPr>
      </p:pic>
      <p:sp>
        <p:nvSpPr>
          <p:cNvPr id="8" name="TextBox 7"/>
          <p:cNvSpPr txBox="1"/>
          <p:nvPr/>
        </p:nvSpPr>
        <p:spPr>
          <a:xfrm>
            <a:off x="164168" y="5229471"/>
            <a:ext cx="8979831" cy="1000274"/>
          </a:xfrm>
          <a:prstGeom prst="rect">
            <a:avLst/>
          </a:prstGeom>
          <a:noFill/>
        </p:spPr>
        <p:txBody>
          <a:bodyPr wrap="square" rtlCol="0">
            <a:spAutoFit/>
          </a:bodyPr>
          <a:lstStyle/>
          <a:p>
            <a:pPr marL="342900" indent="-342900">
              <a:buClr>
                <a:schemeClr val="bg2"/>
              </a:buClr>
              <a:buFont typeface="Calibri" panose="020F0502020204030204" pitchFamily="34" charset="0"/>
              <a:buChar char="•"/>
            </a:pPr>
            <a:endParaRPr lang="en-GB" sz="500" dirty="0" smtClean="0">
              <a:solidFill>
                <a:srgbClr val="002060"/>
              </a:solidFill>
            </a:endParaRPr>
          </a:p>
          <a:p>
            <a:pPr marL="342900" indent="-342900">
              <a:buClr>
                <a:schemeClr val="bg2"/>
              </a:buClr>
              <a:buFont typeface="Calibri" panose="020F0502020204030204" pitchFamily="34" charset="0"/>
              <a:buChar char="•"/>
            </a:pPr>
            <a:r>
              <a:rPr lang="en-GB" b="1" dirty="0" smtClean="0">
                <a:solidFill>
                  <a:srgbClr val="002060"/>
                </a:solidFill>
              </a:rPr>
              <a:t>2018/19: Year  6 </a:t>
            </a:r>
            <a:r>
              <a:rPr lang="en-GB" dirty="0" smtClean="0">
                <a:solidFill>
                  <a:srgbClr val="002060"/>
                </a:solidFill>
              </a:rPr>
              <a:t>– </a:t>
            </a:r>
            <a:r>
              <a:rPr lang="en-GB" b="1" dirty="0">
                <a:solidFill>
                  <a:srgbClr val="002060"/>
                </a:solidFill>
              </a:rPr>
              <a:t>National average </a:t>
            </a:r>
            <a:r>
              <a:rPr lang="en-GB" b="1" dirty="0" smtClean="0">
                <a:solidFill>
                  <a:srgbClr val="002060"/>
                </a:solidFill>
              </a:rPr>
              <a:t>(20.2%); </a:t>
            </a:r>
            <a:r>
              <a:rPr lang="en-GB" b="1" dirty="0">
                <a:solidFill>
                  <a:srgbClr val="002060"/>
                </a:solidFill>
              </a:rPr>
              <a:t>Southampton </a:t>
            </a:r>
            <a:r>
              <a:rPr lang="en-GB" b="1" dirty="0" smtClean="0">
                <a:solidFill>
                  <a:srgbClr val="002060"/>
                </a:solidFill>
              </a:rPr>
              <a:t>(22.9%</a:t>
            </a:r>
            <a:r>
              <a:rPr lang="en-GB" dirty="0" smtClean="0">
                <a:solidFill>
                  <a:srgbClr val="002060"/>
                </a:solidFill>
              </a:rPr>
              <a:t>); </a:t>
            </a:r>
            <a:r>
              <a:rPr lang="en-GB" i="1" dirty="0" smtClean="0">
                <a:solidFill>
                  <a:srgbClr val="002060"/>
                </a:solidFill>
              </a:rPr>
              <a:t>Range </a:t>
            </a:r>
            <a:r>
              <a:rPr lang="en-GB" i="1" dirty="0">
                <a:solidFill>
                  <a:srgbClr val="002060"/>
                </a:solidFill>
              </a:rPr>
              <a:t>Bournemouth </a:t>
            </a:r>
            <a:r>
              <a:rPr lang="en-GB" i="1" dirty="0" smtClean="0">
                <a:solidFill>
                  <a:srgbClr val="002060"/>
                </a:solidFill>
              </a:rPr>
              <a:t>(16.9%) </a:t>
            </a:r>
            <a:r>
              <a:rPr lang="en-GB" i="1" dirty="0">
                <a:solidFill>
                  <a:srgbClr val="002060"/>
                </a:solidFill>
              </a:rPr>
              <a:t>to Stoke-on-Trent </a:t>
            </a:r>
            <a:r>
              <a:rPr lang="en-GB" i="1" dirty="0" smtClean="0">
                <a:solidFill>
                  <a:srgbClr val="002060"/>
                </a:solidFill>
              </a:rPr>
              <a:t>(24.6%).</a:t>
            </a:r>
            <a:r>
              <a:rPr lang="en-GB" dirty="0" smtClean="0">
                <a:solidFill>
                  <a:srgbClr val="002060"/>
                </a:solidFill>
              </a:rPr>
              <a:t> Southampton 3</a:t>
            </a:r>
            <a:r>
              <a:rPr lang="en-GB" baseline="30000" dirty="0" smtClean="0">
                <a:solidFill>
                  <a:srgbClr val="002060"/>
                </a:solidFill>
              </a:rPr>
              <a:t>rd</a:t>
            </a:r>
            <a:r>
              <a:rPr lang="en-GB" dirty="0" smtClean="0">
                <a:solidFill>
                  <a:srgbClr val="002060"/>
                </a:solidFill>
              </a:rPr>
              <a:t> highest among comparators and </a:t>
            </a:r>
            <a:r>
              <a:rPr lang="en-GB" b="1" dirty="0" smtClean="0">
                <a:solidFill>
                  <a:srgbClr val="002060"/>
                </a:solidFill>
              </a:rPr>
              <a:t>significantly higher</a:t>
            </a:r>
            <a:r>
              <a:rPr lang="en-GB" dirty="0" smtClean="0">
                <a:solidFill>
                  <a:srgbClr val="002060"/>
                </a:solidFill>
              </a:rPr>
              <a:t> than </a:t>
            </a:r>
            <a:r>
              <a:rPr lang="en-GB" b="1" dirty="0" smtClean="0">
                <a:solidFill>
                  <a:srgbClr val="002060"/>
                </a:solidFill>
              </a:rPr>
              <a:t>England</a:t>
            </a:r>
            <a:endParaRPr lang="en-GB" b="1" dirty="0">
              <a:solidFill>
                <a:srgbClr val="002060"/>
              </a:solidFill>
            </a:endParaRPr>
          </a:p>
        </p:txBody>
      </p:sp>
      <p:sp>
        <p:nvSpPr>
          <p:cNvPr id="9" name="TextBox 8"/>
          <p:cNvSpPr txBox="1"/>
          <p:nvPr/>
        </p:nvSpPr>
        <p:spPr>
          <a:xfrm>
            <a:off x="164169" y="4403847"/>
            <a:ext cx="8979831" cy="923330"/>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b="1" dirty="0" smtClean="0">
                <a:solidFill>
                  <a:srgbClr val="002060"/>
                </a:solidFill>
              </a:rPr>
              <a:t>2018/19: Year  R </a:t>
            </a:r>
            <a:r>
              <a:rPr lang="en-GB" dirty="0" smtClean="0">
                <a:solidFill>
                  <a:srgbClr val="002060"/>
                </a:solidFill>
              </a:rPr>
              <a:t>– </a:t>
            </a:r>
            <a:r>
              <a:rPr lang="en-GB" b="1" dirty="0" smtClean="0">
                <a:solidFill>
                  <a:srgbClr val="002060"/>
                </a:solidFill>
              </a:rPr>
              <a:t>National average (9.7%); Southampton (10.1%); </a:t>
            </a:r>
            <a:r>
              <a:rPr lang="en-GB" i="1" dirty="0">
                <a:solidFill>
                  <a:srgbClr val="002060"/>
                </a:solidFill>
              </a:rPr>
              <a:t>R</a:t>
            </a:r>
            <a:r>
              <a:rPr lang="en-GB" i="1" dirty="0" smtClean="0">
                <a:solidFill>
                  <a:srgbClr val="002060"/>
                </a:solidFill>
              </a:rPr>
              <a:t>ange Bournemouth (8.3%) to Stoke-on-Trent (12.5%)</a:t>
            </a:r>
            <a:r>
              <a:rPr lang="en-GB" dirty="0" smtClean="0">
                <a:solidFill>
                  <a:srgbClr val="002060"/>
                </a:solidFill>
              </a:rPr>
              <a:t>. Southampton mid rank among comparators, </a:t>
            </a:r>
            <a:r>
              <a:rPr lang="en-GB" b="1" dirty="0" smtClean="0">
                <a:solidFill>
                  <a:srgbClr val="002060"/>
                </a:solidFill>
              </a:rPr>
              <a:t>higher but not significantly </a:t>
            </a:r>
            <a:r>
              <a:rPr lang="en-GB" dirty="0" smtClean="0">
                <a:solidFill>
                  <a:srgbClr val="002060"/>
                </a:solidFill>
              </a:rPr>
              <a:t>than </a:t>
            </a:r>
            <a:r>
              <a:rPr lang="en-GB" b="1" dirty="0" smtClean="0">
                <a:solidFill>
                  <a:srgbClr val="002060"/>
                </a:solidFill>
              </a:rPr>
              <a:t>England</a:t>
            </a:r>
          </a:p>
        </p:txBody>
      </p:sp>
      <p:pic>
        <p:nvPicPr>
          <p:cNvPr id="11" name="Picture 10">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spTree>
    <p:extLst>
      <p:ext uri="{BB962C8B-B14F-4D97-AF65-F5344CB8AC3E}">
        <p14:creationId xmlns:p14="http://schemas.microsoft.com/office/powerpoint/2010/main" val="15901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9450"/>
            <a:ext cx="8146472" cy="1034382"/>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06062" y="1716388"/>
            <a:ext cx="8150431" cy="1470025"/>
          </a:xfrm>
        </p:spPr>
        <p:txBody>
          <a:bodyPr/>
          <a:lstStyle/>
          <a:p>
            <a:pPr eaLnBrk="1" hangingPunct="1"/>
            <a:r>
              <a:rPr lang="en-GB" altLang="en-US" sz="3200" dirty="0"/>
              <a:t>NCMP - Trends</a:t>
            </a:r>
          </a:p>
        </p:txBody>
      </p:sp>
      <p:pic>
        <p:nvPicPr>
          <p:cNvPr id="6" name="Picture 5">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51" y="3216894"/>
            <a:ext cx="2813067" cy="2813067"/>
          </a:xfrm>
          <a:prstGeom prst="rect">
            <a:avLst/>
          </a:prstGeom>
        </p:spPr>
      </p:pic>
    </p:spTree>
    <p:extLst>
      <p:ext uri="{BB962C8B-B14F-4D97-AF65-F5344CB8AC3E}">
        <p14:creationId xmlns:p14="http://schemas.microsoft.com/office/powerpoint/2010/main" val="427575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82" y="-32112"/>
            <a:ext cx="7804649" cy="704666"/>
          </a:xfrm>
        </p:spPr>
        <p:txBody>
          <a:bodyPr/>
          <a:lstStyle/>
          <a:p>
            <a:r>
              <a:rPr lang="en-GB" sz="2800" dirty="0" smtClean="0"/>
              <a:t>Childhood obesity trends – Overweight incl. Obese</a:t>
            </a:r>
          </a:p>
        </p:txBody>
      </p:sp>
      <p:sp>
        <p:nvSpPr>
          <p:cNvPr id="14" name="Content Placeholder 2"/>
          <p:cNvSpPr txBox="1">
            <a:spLocks/>
          </p:cNvSpPr>
          <p:nvPr/>
        </p:nvSpPr>
        <p:spPr>
          <a:xfrm>
            <a:off x="799952" y="1654817"/>
            <a:ext cx="7410707" cy="4046996"/>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1800" dirty="0" smtClean="0">
              <a:solidFill>
                <a:schemeClr val="tx1">
                  <a:lumMod val="50000"/>
                  <a:lumOff val="50000"/>
                </a:schemeClr>
              </a:solidFill>
            </a:endParaRPr>
          </a:p>
          <a:p>
            <a:pPr>
              <a:spcBef>
                <a:spcPct val="0"/>
              </a:spcBef>
            </a:pPr>
            <a:endParaRPr lang="en-GB" altLang="en-US" sz="18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6831" y="573121"/>
            <a:ext cx="1143000" cy="1143000"/>
          </a:xfrm>
          <a:prstGeom prst="rect">
            <a:avLst/>
          </a:prstGeom>
        </p:spPr>
      </p:pic>
      <p:sp>
        <p:nvSpPr>
          <p:cNvPr id="6" name="TextBox 5"/>
          <p:cNvSpPr txBox="1"/>
          <p:nvPr/>
        </p:nvSpPr>
        <p:spPr>
          <a:xfrm>
            <a:off x="348067" y="5486118"/>
            <a:ext cx="8986000" cy="553998"/>
          </a:xfrm>
          <a:prstGeom prst="rect">
            <a:avLst/>
          </a:prstGeom>
          <a:noFill/>
        </p:spPr>
        <p:txBody>
          <a:bodyPr wrap="square" rtlCol="0">
            <a:spAutoFit/>
          </a:bodyPr>
          <a:lstStyle/>
          <a:p>
            <a:pPr>
              <a:buClr>
                <a:schemeClr val="bg2"/>
              </a:buClr>
            </a:pPr>
            <a:r>
              <a:rPr lang="en-GB" sz="2000" b="1" dirty="0" smtClean="0">
                <a:solidFill>
                  <a:srgbClr val="002060"/>
                </a:solidFill>
              </a:rPr>
              <a:t>Year  6 </a:t>
            </a:r>
            <a:r>
              <a:rPr lang="en-GB" sz="2000" dirty="0" smtClean="0">
                <a:solidFill>
                  <a:srgbClr val="002060"/>
                </a:solidFill>
              </a:rPr>
              <a:t>– Increase from </a:t>
            </a:r>
            <a:r>
              <a:rPr lang="en-GB" sz="2000" b="1" dirty="0" smtClean="0">
                <a:solidFill>
                  <a:srgbClr val="002060"/>
                </a:solidFill>
              </a:rPr>
              <a:t>30.0% </a:t>
            </a:r>
            <a:r>
              <a:rPr lang="en-GB" sz="2000" dirty="0">
                <a:solidFill>
                  <a:srgbClr val="002060"/>
                </a:solidFill>
              </a:rPr>
              <a:t>(</a:t>
            </a:r>
            <a:r>
              <a:rPr lang="en-GB" sz="2000" dirty="0" smtClean="0">
                <a:solidFill>
                  <a:srgbClr val="002060"/>
                </a:solidFill>
              </a:rPr>
              <a:t>2006/07) </a:t>
            </a:r>
            <a:r>
              <a:rPr lang="en-GB" sz="2000" dirty="0">
                <a:solidFill>
                  <a:srgbClr val="002060"/>
                </a:solidFill>
              </a:rPr>
              <a:t>to </a:t>
            </a:r>
            <a:r>
              <a:rPr lang="en-GB" sz="2000" b="1" dirty="0" smtClean="0">
                <a:solidFill>
                  <a:srgbClr val="002060"/>
                </a:solidFill>
              </a:rPr>
              <a:t>36.1% </a:t>
            </a:r>
            <a:r>
              <a:rPr lang="en-GB" sz="2000" dirty="0">
                <a:solidFill>
                  <a:srgbClr val="002060"/>
                </a:solidFill>
              </a:rPr>
              <a:t>(</a:t>
            </a:r>
            <a:r>
              <a:rPr lang="en-GB" sz="2000" dirty="0" smtClean="0">
                <a:solidFill>
                  <a:srgbClr val="002060"/>
                </a:solidFill>
              </a:rPr>
              <a:t>2018/19); </a:t>
            </a:r>
            <a:r>
              <a:rPr lang="en-GB" sz="2000" b="1" dirty="0" smtClean="0">
                <a:solidFill>
                  <a:srgbClr val="002060"/>
                </a:solidFill>
              </a:rPr>
              <a:t>significantly higher</a:t>
            </a:r>
          </a:p>
          <a:p>
            <a:pPr marL="342900" indent="-342900">
              <a:buClr>
                <a:schemeClr val="bg2"/>
              </a:buClr>
              <a:buFont typeface="Calibri" panose="020F0502020204030204" pitchFamily="34" charset="0"/>
              <a:buChar char="•"/>
            </a:pPr>
            <a:endParaRPr lang="en-GB" sz="1000" dirty="0" smtClean="0">
              <a:solidFill>
                <a:srgbClr val="002060"/>
              </a:solidFill>
            </a:endParaRPr>
          </a:p>
        </p:txBody>
      </p:sp>
      <p:sp>
        <p:nvSpPr>
          <p:cNvPr id="2" name="TextBox 1"/>
          <p:cNvSpPr txBox="1"/>
          <p:nvPr/>
        </p:nvSpPr>
        <p:spPr>
          <a:xfrm>
            <a:off x="7272662" y="1801990"/>
            <a:ext cx="1875993" cy="2308324"/>
          </a:xfrm>
          <a:prstGeom prst="rect">
            <a:avLst/>
          </a:prstGeom>
          <a:noFill/>
        </p:spPr>
        <p:txBody>
          <a:bodyPr wrap="square" rtlCol="0">
            <a:spAutoFit/>
          </a:bodyPr>
          <a:lstStyle/>
          <a:p>
            <a:pPr marL="285750" indent="-285750">
              <a:buClr>
                <a:srgbClr val="D50057"/>
              </a:buClr>
              <a:buFont typeface="Calibri" panose="020F0502020204030204" pitchFamily="34" charset="0"/>
              <a:buChar char="•"/>
            </a:pPr>
            <a:r>
              <a:rPr lang="en-GB" b="1" dirty="0" smtClean="0">
                <a:solidFill>
                  <a:srgbClr val="002060"/>
                </a:solidFill>
              </a:rPr>
              <a:t>Year R: stable over time</a:t>
            </a:r>
          </a:p>
          <a:p>
            <a:pPr marL="285750" indent="-285750">
              <a:buClr>
                <a:srgbClr val="D50057"/>
              </a:buClr>
              <a:buFont typeface="Calibri" panose="020F0502020204030204" pitchFamily="34" charset="0"/>
              <a:buChar char="•"/>
            </a:pPr>
            <a:r>
              <a:rPr lang="en-GB" b="1" dirty="0" smtClean="0">
                <a:solidFill>
                  <a:srgbClr val="002060"/>
                </a:solidFill>
              </a:rPr>
              <a:t>Year 6: statistically significant </a:t>
            </a:r>
            <a:r>
              <a:rPr lang="en-GB" b="1" dirty="0">
                <a:solidFill>
                  <a:srgbClr val="002060"/>
                </a:solidFill>
              </a:rPr>
              <a:t>increase since 2006/07</a:t>
            </a:r>
          </a:p>
          <a:p>
            <a:pPr marL="285750" indent="-285750">
              <a:buClr>
                <a:srgbClr val="D50057"/>
              </a:buClr>
              <a:buFont typeface="Calibri" panose="020F0502020204030204" pitchFamily="34" charset="0"/>
              <a:buChar char="•"/>
            </a:pPr>
            <a:endParaRPr lang="en-GB" b="1" dirty="0">
              <a:solidFill>
                <a:srgbClr val="002060"/>
              </a:solidFill>
            </a:endParaRPr>
          </a:p>
        </p:txBody>
      </p:sp>
      <p:pic>
        <p:nvPicPr>
          <p:cNvPr id="12" name="Picture 11">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pic>
        <p:nvPicPr>
          <p:cNvPr id="8" name="Picture 7"/>
          <p:cNvPicPr>
            <a:picLocks noChangeAspect="1"/>
          </p:cNvPicPr>
          <p:nvPr/>
        </p:nvPicPr>
        <p:blipFill>
          <a:blip r:embed="rId6"/>
          <a:stretch>
            <a:fillRect/>
          </a:stretch>
        </p:blipFill>
        <p:spPr>
          <a:xfrm>
            <a:off x="348067" y="748348"/>
            <a:ext cx="6902855" cy="4202337"/>
          </a:xfrm>
          <a:prstGeom prst="rect">
            <a:avLst/>
          </a:prstGeom>
        </p:spPr>
      </p:pic>
    </p:spTree>
    <p:extLst>
      <p:ext uri="{BB962C8B-B14F-4D97-AF65-F5344CB8AC3E}">
        <p14:creationId xmlns:p14="http://schemas.microsoft.com/office/powerpoint/2010/main" val="26840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999" y="74325"/>
            <a:ext cx="7378043" cy="523414"/>
          </a:xfrm>
        </p:spPr>
        <p:txBody>
          <a:bodyPr/>
          <a:lstStyle/>
          <a:p>
            <a:r>
              <a:rPr lang="en-GB" sz="2800" dirty="0" smtClean="0"/>
              <a:t>Childhood obesity trends – Obese</a:t>
            </a:r>
          </a:p>
        </p:txBody>
      </p:sp>
      <p:sp>
        <p:nvSpPr>
          <p:cNvPr id="14" name="Content Placeholder 2"/>
          <p:cNvSpPr txBox="1">
            <a:spLocks/>
          </p:cNvSpPr>
          <p:nvPr/>
        </p:nvSpPr>
        <p:spPr>
          <a:xfrm>
            <a:off x="799952" y="1654817"/>
            <a:ext cx="7410707" cy="4046996"/>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1800" dirty="0" smtClean="0">
              <a:solidFill>
                <a:schemeClr val="tx1">
                  <a:lumMod val="50000"/>
                  <a:lumOff val="50000"/>
                </a:schemeClr>
              </a:solidFill>
            </a:endParaRPr>
          </a:p>
          <a:p>
            <a:pPr>
              <a:spcBef>
                <a:spcPct val="0"/>
              </a:spcBef>
            </a:pPr>
            <a:endParaRPr lang="en-GB" altLang="en-US" sz="18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9543" y="550263"/>
            <a:ext cx="1143000" cy="1143000"/>
          </a:xfrm>
          <a:prstGeom prst="rect">
            <a:avLst/>
          </a:prstGeom>
        </p:spPr>
      </p:pic>
      <p:sp>
        <p:nvSpPr>
          <p:cNvPr id="6" name="TextBox 5"/>
          <p:cNvSpPr txBox="1"/>
          <p:nvPr/>
        </p:nvSpPr>
        <p:spPr>
          <a:xfrm>
            <a:off x="157999" y="5544152"/>
            <a:ext cx="8986000" cy="553998"/>
          </a:xfrm>
          <a:prstGeom prst="rect">
            <a:avLst/>
          </a:prstGeom>
          <a:noFill/>
        </p:spPr>
        <p:txBody>
          <a:bodyPr wrap="square" rtlCol="0">
            <a:spAutoFit/>
          </a:bodyPr>
          <a:lstStyle/>
          <a:p>
            <a:pPr>
              <a:buClr>
                <a:schemeClr val="bg2"/>
              </a:buClr>
            </a:pPr>
            <a:r>
              <a:rPr lang="en-GB" sz="2000" b="1" dirty="0" smtClean="0">
                <a:solidFill>
                  <a:srgbClr val="002060"/>
                </a:solidFill>
              </a:rPr>
              <a:t>Year  6 </a:t>
            </a:r>
            <a:r>
              <a:rPr lang="en-GB" sz="2000" dirty="0" smtClean="0">
                <a:solidFill>
                  <a:srgbClr val="002060"/>
                </a:solidFill>
              </a:rPr>
              <a:t>– Increase from </a:t>
            </a:r>
            <a:r>
              <a:rPr lang="en-GB" sz="2000" b="1" dirty="0" smtClean="0">
                <a:solidFill>
                  <a:srgbClr val="002060"/>
                </a:solidFill>
              </a:rPr>
              <a:t>16.9% </a:t>
            </a:r>
            <a:r>
              <a:rPr lang="en-GB" sz="2000" dirty="0">
                <a:solidFill>
                  <a:srgbClr val="002060"/>
                </a:solidFill>
              </a:rPr>
              <a:t>(</a:t>
            </a:r>
            <a:r>
              <a:rPr lang="en-GB" sz="2000" dirty="0" smtClean="0">
                <a:solidFill>
                  <a:srgbClr val="002060"/>
                </a:solidFill>
              </a:rPr>
              <a:t>2006/07) </a:t>
            </a:r>
            <a:r>
              <a:rPr lang="en-GB" sz="2000" dirty="0">
                <a:solidFill>
                  <a:srgbClr val="002060"/>
                </a:solidFill>
              </a:rPr>
              <a:t>to </a:t>
            </a:r>
            <a:r>
              <a:rPr lang="en-GB" sz="2000" b="1" dirty="0" smtClean="0">
                <a:solidFill>
                  <a:srgbClr val="002060"/>
                </a:solidFill>
              </a:rPr>
              <a:t>22.9% </a:t>
            </a:r>
            <a:r>
              <a:rPr lang="en-GB" sz="2000" dirty="0">
                <a:solidFill>
                  <a:srgbClr val="002060"/>
                </a:solidFill>
              </a:rPr>
              <a:t>(</a:t>
            </a:r>
            <a:r>
              <a:rPr lang="en-GB" sz="2000" dirty="0" smtClean="0">
                <a:solidFill>
                  <a:srgbClr val="002060"/>
                </a:solidFill>
              </a:rPr>
              <a:t>2018/19); </a:t>
            </a:r>
            <a:r>
              <a:rPr lang="en-GB" sz="2000" b="1" dirty="0" smtClean="0">
                <a:solidFill>
                  <a:srgbClr val="002060"/>
                </a:solidFill>
              </a:rPr>
              <a:t>significantly higher</a:t>
            </a:r>
          </a:p>
          <a:p>
            <a:pPr>
              <a:buClr>
                <a:schemeClr val="bg2"/>
              </a:buClr>
            </a:pPr>
            <a:endParaRPr lang="en-GB" sz="1000" dirty="0" smtClean="0">
              <a:solidFill>
                <a:srgbClr val="002060"/>
              </a:solidFill>
            </a:endParaRPr>
          </a:p>
        </p:txBody>
      </p:sp>
      <p:sp>
        <p:nvSpPr>
          <p:cNvPr id="2" name="TextBox 1"/>
          <p:cNvSpPr txBox="1"/>
          <p:nvPr/>
        </p:nvSpPr>
        <p:spPr>
          <a:xfrm>
            <a:off x="7319248" y="2021997"/>
            <a:ext cx="1713295" cy="2862322"/>
          </a:xfrm>
          <a:prstGeom prst="rect">
            <a:avLst/>
          </a:prstGeom>
          <a:noFill/>
        </p:spPr>
        <p:txBody>
          <a:bodyPr wrap="square" rtlCol="0">
            <a:spAutoFit/>
          </a:bodyPr>
          <a:lstStyle/>
          <a:p>
            <a:pPr marL="285750" indent="-285750">
              <a:buClr>
                <a:srgbClr val="D50057"/>
              </a:buClr>
              <a:buFont typeface="Calibri" panose="020F0502020204030204" pitchFamily="34" charset="0"/>
              <a:buChar char="•"/>
            </a:pPr>
            <a:r>
              <a:rPr lang="en-GB" b="1" dirty="0" smtClean="0">
                <a:solidFill>
                  <a:srgbClr val="002060"/>
                </a:solidFill>
              </a:rPr>
              <a:t>Year R: stable over time</a:t>
            </a:r>
          </a:p>
          <a:p>
            <a:pPr marL="285750" indent="-285750">
              <a:buClr>
                <a:srgbClr val="D50057"/>
              </a:buClr>
              <a:buFont typeface="Calibri" panose="020F0502020204030204" pitchFamily="34" charset="0"/>
              <a:buChar char="•"/>
            </a:pPr>
            <a:r>
              <a:rPr lang="en-GB" b="1" dirty="0" smtClean="0">
                <a:solidFill>
                  <a:srgbClr val="002060"/>
                </a:solidFill>
              </a:rPr>
              <a:t>Year 6: statistically significant </a:t>
            </a:r>
            <a:r>
              <a:rPr lang="en-GB" b="1" dirty="0">
                <a:solidFill>
                  <a:srgbClr val="002060"/>
                </a:solidFill>
              </a:rPr>
              <a:t>increase since 2006/07</a:t>
            </a:r>
          </a:p>
          <a:p>
            <a:pPr marL="285750" indent="-285750">
              <a:buClr>
                <a:srgbClr val="D50057"/>
              </a:buClr>
              <a:buFont typeface="Calibri" panose="020F0502020204030204" pitchFamily="34" charset="0"/>
              <a:buChar char="•"/>
            </a:pPr>
            <a:endParaRPr lang="en-GB" b="1" dirty="0">
              <a:solidFill>
                <a:srgbClr val="002060"/>
              </a:solidFill>
            </a:endParaRPr>
          </a:p>
        </p:txBody>
      </p:sp>
      <p:pic>
        <p:nvPicPr>
          <p:cNvPr id="12" name="Picture 11">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pic>
        <p:nvPicPr>
          <p:cNvPr id="4" name="Picture 3"/>
          <p:cNvPicPr>
            <a:picLocks noChangeAspect="1"/>
          </p:cNvPicPr>
          <p:nvPr/>
        </p:nvPicPr>
        <p:blipFill>
          <a:blip r:embed="rId6"/>
          <a:stretch>
            <a:fillRect/>
          </a:stretch>
        </p:blipFill>
        <p:spPr>
          <a:xfrm>
            <a:off x="134522" y="1053612"/>
            <a:ext cx="7248723" cy="4034667"/>
          </a:xfrm>
          <a:prstGeom prst="rect">
            <a:avLst/>
          </a:prstGeom>
        </p:spPr>
      </p:pic>
    </p:spTree>
    <p:extLst>
      <p:ext uri="{BB962C8B-B14F-4D97-AF65-F5344CB8AC3E}">
        <p14:creationId xmlns:p14="http://schemas.microsoft.com/office/powerpoint/2010/main" val="22226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49450"/>
            <a:ext cx="8146472" cy="1034382"/>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06063" y="1716388"/>
            <a:ext cx="7755402" cy="1470025"/>
          </a:xfrm>
        </p:spPr>
        <p:txBody>
          <a:bodyPr/>
          <a:lstStyle/>
          <a:p>
            <a:pPr eaLnBrk="1" hangingPunct="1"/>
            <a:r>
              <a:rPr lang="en-GB" altLang="en-US" sz="3200" dirty="0"/>
              <a:t>NCMP – Deep dive </a:t>
            </a:r>
          </a:p>
        </p:txBody>
      </p:sp>
      <p:pic>
        <p:nvPicPr>
          <p:cNvPr id="6" name="Picture 5">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7918" y="3445281"/>
            <a:ext cx="2470809" cy="2470809"/>
          </a:xfrm>
          <a:prstGeom prst="rect">
            <a:avLst/>
          </a:prstGeom>
        </p:spPr>
      </p:pic>
    </p:spTree>
    <p:extLst>
      <p:ext uri="{BB962C8B-B14F-4D97-AF65-F5344CB8AC3E}">
        <p14:creationId xmlns:p14="http://schemas.microsoft.com/office/powerpoint/2010/main" val="570046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4695" y="98088"/>
            <a:ext cx="5194409" cy="514535"/>
          </a:xfrm>
        </p:spPr>
        <p:txBody>
          <a:bodyPr/>
          <a:lstStyle/>
          <a:p>
            <a:pPr eaLnBrk="1" hangingPunct="1"/>
            <a:r>
              <a:rPr lang="en-US" altLang="en-US" sz="3000" dirty="0" smtClean="0">
                <a:solidFill>
                  <a:schemeClr val="bg1"/>
                </a:solidFill>
              </a:rPr>
              <a:t>Gender differences</a:t>
            </a: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sp>
        <p:nvSpPr>
          <p:cNvPr id="8" name="TextBox 7"/>
          <p:cNvSpPr txBox="1"/>
          <p:nvPr/>
        </p:nvSpPr>
        <p:spPr>
          <a:xfrm>
            <a:off x="408071" y="906654"/>
            <a:ext cx="4153303" cy="553998"/>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000" b="1" dirty="0" smtClean="0">
                <a:solidFill>
                  <a:srgbClr val="6E8FB8"/>
                </a:solidFill>
              </a:rPr>
              <a:t>Year R – Overweight incl. obese</a:t>
            </a:r>
          </a:p>
        </p:txBody>
      </p:sp>
      <p:sp>
        <p:nvSpPr>
          <p:cNvPr id="9" name="TextBox 8"/>
          <p:cNvSpPr txBox="1"/>
          <p:nvPr/>
        </p:nvSpPr>
        <p:spPr>
          <a:xfrm>
            <a:off x="4745454" y="891917"/>
            <a:ext cx="4153303" cy="553998"/>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000" b="1" dirty="0" smtClean="0">
                <a:solidFill>
                  <a:srgbClr val="6E8FB8"/>
                </a:solidFill>
              </a:rPr>
              <a:t>Year 6 – Overweight incl. obese</a:t>
            </a:r>
          </a:p>
        </p:txBody>
      </p:sp>
      <p:sp>
        <p:nvSpPr>
          <p:cNvPr id="10" name="TextBox 9"/>
          <p:cNvSpPr txBox="1"/>
          <p:nvPr/>
        </p:nvSpPr>
        <p:spPr>
          <a:xfrm>
            <a:off x="407886" y="2719656"/>
            <a:ext cx="3226871" cy="553998"/>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000" b="1" dirty="0" smtClean="0">
                <a:solidFill>
                  <a:srgbClr val="6E8FB8"/>
                </a:solidFill>
              </a:rPr>
              <a:t>Year R – Obese</a:t>
            </a:r>
          </a:p>
        </p:txBody>
      </p:sp>
      <p:sp>
        <p:nvSpPr>
          <p:cNvPr id="11" name="TextBox 10"/>
          <p:cNvSpPr txBox="1"/>
          <p:nvPr/>
        </p:nvSpPr>
        <p:spPr>
          <a:xfrm>
            <a:off x="4745454" y="2685005"/>
            <a:ext cx="3226871" cy="553998"/>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000" b="1" dirty="0" smtClean="0">
                <a:solidFill>
                  <a:srgbClr val="6E8FB8"/>
                </a:solidFill>
              </a:rPr>
              <a:t>Year 6 – Obese</a:t>
            </a:r>
          </a:p>
        </p:txBody>
      </p:sp>
      <p:sp>
        <p:nvSpPr>
          <p:cNvPr id="12" name="TextBox 11"/>
          <p:cNvSpPr txBox="1"/>
          <p:nvPr/>
        </p:nvSpPr>
        <p:spPr>
          <a:xfrm>
            <a:off x="163631" y="4859992"/>
            <a:ext cx="8795486" cy="1323439"/>
          </a:xfrm>
          <a:prstGeom prst="rect">
            <a:avLst/>
          </a:prstGeom>
          <a:noFill/>
        </p:spPr>
        <p:txBody>
          <a:bodyPr wrap="square" rtlCol="0">
            <a:spAutoFit/>
          </a:bodyPr>
          <a:lstStyle/>
          <a:p>
            <a:pPr marL="342900" indent="-342900" eaLnBrk="1" hangingPunct="1">
              <a:spcAft>
                <a:spcPts val="0"/>
              </a:spcAft>
              <a:buClr>
                <a:srgbClr val="D50057"/>
              </a:buClr>
              <a:buFont typeface="Arial" panose="020B0604020202020204" pitchFamily="34" charset="0"/>
              <a:buChar char="•"/>
            </a:pPr>
            <a:r>
              <a:rPr lang="en-GB" altLang="en-US" sz="2000" dirty="0" smtClean="0">
                <a:solidFill>
                  <a:srgbClr val="01215C"/>
                </a:solidFill>
              </a:rPr>
              <a:t>There is a </a:t>
            </a:r>
            <a:r>
              <a:rPr lang="en-GB" altLang="en-US" sz="2000" b="1" dirty="0" smtClean="0">
                <a:solidFill>
                  <a:srgbClr val="01215C"/>
                </a:solidFill>
              </a:rPr>
              <a:t>significant difference </a:t>
            </a:r>
            <a:r>
              <a:rPr lang="en-GB" altLang="en-US" sz="2000" dirty="0" smtClean="0">
                <a:solidFill>
                  <a:srgbClr val="01215C"/>
                </a:solidFill>
              </a:rPr>
              <a:t>between prevalence by</a:t>
            </a:r>
            <a:r>
              <a:rPr lang="en-GB" altLang="en-US" sz="2000" b="1" dirty="0" smtClean="0">
                <a:solidFill>
                  <a:srgbClr val="01215C"/>
                </a:solidFill>
              </a:rPr>
              <a:t> gender for Year 6</a:t>
            </a:r>
          </a:p>
          <a:p>
            <a:pPr marL="342900" indent="-342900" eaLnBrk="1" hangingPunct="1">
              <a:spcAft>
                <a:spcPts val="0"/>
              </a:spcAft>
              <a:buClr>
                <a:srgbClr val="D50057"/>
              </a:buClr>
              <a:buFont typeface="Arial" panose="020B0604020202020204" pitchFamily="34" charset="0"/>
              <a:buChar char="•"/>
            </a:pPr>
            <a:endParaRPr lang="en-GB" altLang="en-US" sz="2000" b="1" dirty="0" smtClean="0">
              <a:solidFill>
                <a:srgbClr val="01215C"/>
              </a:solidFill>
            </a:endParaRPr>
          </a:p>
          <a:p>
            <a:pPr marL="342900" indent="-342900" eaLnBrk="1" hangingPunct="1">
              <a:spcAft>
                <a:spcPts val="0"/>
              </a:spcAft>
              <a:buClr>
                <a:srgbClr val="D50057"/>
              </a:buClr>
              <a:buFont typeface="Arial" panose="020B0604020202020204" pitchFamily="34" charset="0"/>
              <a:buChar char="•"/>
            </a:pPr>
            <a:r>
              <a:rPr lang="en-GB" altLang="en-US" sz="2000" dirty="0" smtClean="0">
                <a:solidFill>
                  <a:srgbClr val="01215C"/>
                </a:solidFill>
              </a:rPr>
              <a:t>Trends over time show </a:t>
            </a:r>
            <a:r>
              <a:rPr lang="en-GB" altLang="en-US" sz="2000" b="1" dirty="0" smtClean="0">
                <a:solidFill>
                  <a:srgbClr val="01215C"/>
                </a:solidFill>
              </a:rPr>
              <a:t>Year R prevalence </a:t>
            </a:r>
            <a:r>
              <a:rPr lang="en-GB" altLang="en-US" sz="2000" dirty="0" smtClean="0">
                <a:solidFill>
                  <a:srgbClr val="01215C"/>
                </a:solidFill>
              </a:rPr>
              <a:t>becoming </a:t>
            </a:r>
            <a:r>
              <a:rPr lang="en-GB" altLang="en-US" sz="2000" b="1" dirty="0" smtClean="0">
                <a:solidFill>
                  <a:srgbClr val="01215C"/>
                </a:solidFill>
              </a:rPr>
              <a:t>statistical similar, </a:t>
            </a:r>
            <a:r>
              <a:rPr lang="en-GB" altLang="en-US" sz="2000" dirty="0" smtClean="0">
                <a:solidFill>
                  <a:srgbClr val="01215C"/>
                </a:solidFill>
              </a:rPr>
              <a:t>however </a:t>
            </a:r>
            <a:r>
              <a:rPr lang="en-GB" altLang="en-US" sz="2000" b="1" dirty="0" smtClean="0">
                <a:solidFill>
                  <a:srgbClr val="01215C"/>
                </a:solidFill>
              </a:rPr>
              <a:t>Year 6 gap </a:t>
            </a:r>
            <a:r>
              <a:rPr lang="en-GB" altLang="en-US" sz="2000" dirty="0" smtClean="0">
                <a:solidFill>
                  <a:srgbClr val="01215C"/>
                </a:solidFill>
              </a:rPr>
              <a:t>has</a:t>
            </a:r>
            <a:r>
              <a:rPr lang="en-GB" altLang="en-US" sz="2000" b="1" dirty="0" smtClean="0">
                <a:solidFill>
                  <a:srgbClr val="01215C"/>
                </a:solidFill>
              </a:rPr>
              <a:t> increased </a:t>
            </a:r>
            <a:r>
              <a:rPr lang="en-GB" altLang="en-US" sz="2000" dirty="0" smtClean="0">
                <a:solidFill>
                  <a:srgbClr val="01215C"/>
                </a:solidFill>
              </a:rPr>
              <a:t>with</a:t>
            </a:r>
            <a:r>
              <a:rPr lang="en-GB" altLang="en-US" sz="2000" b="1" dirty="0" smtClean="0">
                <a:solidFill>
                  <a:srgbClr val="01215C"/>
                </a:solidFill>
              </a:rPr>
              <a:t> males significantly higher than females</a:t>
            </a:r>
          </a:p>
        </p:txBody>
      </p:sp>
      <p:sp>
        <p:nvSpPr>
          <p:cNvPr id="15" name="TextBox 14"/>
          <p:cNvSpPr txBox="1"/>
          <p:nvPr/>
        </p:nvSpPr>
        <p:spPr>
          <a:xfrm>
            <a:off x="2095376" y="2015512"/>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8BB7C5"/>
                </a:solidFill>
              </a:rPr>
              <a:t>22.8%</a:t>
            </a:r>
          </a:p>
        </p:txBody>
      </p:sp>
      <p:sp>
        <p:nvSpPr>
          <p:cNvPr id="16" name="TextBox 15"/>
          <p:cNvSpPr txBox="1"/>
          <p:nvPr/>
        </p:nvSpPr>
        <p:spPr>
          <a:xfrm>
            <a:off x="540059" y="2015512"/>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15C"/>
                </a:solidFill>
              </a:rPr>
              <a:t>23.1%</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837" y="1240647"/>
            <a:ext cx="1143000" cy="11430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754" y="1240647"/>
            <a:ext cx="1143000" cy="1143000"/>
          </a:xfrm>
          <a:prstGeom prst="rect">
            <a:avLst/>
          </a:prstGeom>
        </p:spPr>
      </p:pic>
      <p:sp>
        <p:nvSpPr>
          <p:cNvPr id="19" name="TextBox 18"/>
          <p:cNvSpPr txBox="1"/>
          <p:nvPr/>
        </p:nvSpPr>
        <p:spPr>
          <a:xfrm>
            <a:off x="6090140" y="2015512"/>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8BB7C5"/>
                </a:solidFill>
              </a:rPr>
              <a:t>33.7%</a:t>
            </a:r>
          </a:p>
        </p:txBody>
      </p:sp>
      <p:sp>
        <p:nvSpPr>
          <p:cNvPr id="20" name="TextBox 19"/>
          <p:cNvSpPr txBox="1"/>
          <p:nvPr/>
        </p:nvSpPr>
        <p:spPr>
          <a:xfrm>
            <a:off x="4979443" y="2015512"/>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15C"/>
                </a:solidFill>
              </a:rPr>
              <a:t>38.7%</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0221" y="1240647"/>
            <a:ext cx="1143000" cy="11430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0918" y="1240647"/>
            <a:ext cx="1143000" cy="1143000"/>
          </a:xfrm>
          <a:prstGeom prst="rect">
            <a:avLst/>
          </a:prstGeom>
        </p:spPr>
      </p:pic>
      <p:sp>
        <p:nvSpPr>
          <p:cNvPr id="23" name="TextBox 22"/>
          <p:cNvSpPr txBox="1"/>
          <p:nvPr/>
        </p:nvSpPr>
        <p:spPr>
          <a:xfrm>
            <a:off x="2095376" y="3855896"/>
            <a:ext cx="1087756" cy="589072"/>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8BB7C5"/>
                </a:solidFill>
              </a:rPr>
              <a:t>10.2%</a:t>
            </a:r>
          </a:p>
        </p:txBody>
      </p:sp>
      <p:sp>
        <p:nvSpPr>
          <p:cNvPr id="24" name="TextBox 23"/>
          <p:cNvSpPr txBox="1"/>
          <p:nvPr/>
        </p:nvSpPr>
        <p:spPr>
          <a:xfrm>
            <a:off x="540059" y="3855896"/>
            <a:ext cx="1087756" cy="589072"/>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15C"/>
                </a:solidFill>
              </a:rPr>
              <a:t>10.6%</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837" y="3044228"/>
            <a:ext cx="1143000" cy="114300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754" y="3044228"/>
            <a:ext cx="1143000" cy="1143000"/>
          </a:xfrm>
          <a:prstGeom prst="rect">
            <a:avLst/>
          </a:prstGeom>
        </p:spPr>
      </p:pic>
      <p:sp>
        <p:nvSpPr>
          <p:cNvPr id="27" name="TextBox 26"/>
          <p:cNvSpPr txBox="1"/>
          <p:nvPr/>
        </p:nvSpPr>
        <p:spPr>
          <a:xfrm>
            <a:off x="6090140" y="3827267"/>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8BB7C5"/>
                </a:solidFill>
              </a:rPr>
              <a:t>20.0%</a:t>
            </a:r>
          </a:p>
        </p:txBody>
      </p:sp>
      <p:sp>
        <p:nvSpPr>
          <p:cNvPr id="28" name="TextBox 27"/>
          <p:cNvSpPr txBox="1"/>
          <p:nvPr/>
        </p:nvSpPr>
        <p:spPr>
          <a:xfrm>
            <a:off x="4979443" y="3827267"/>
            <a:ext cx="1087756"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15C"/>
                </a:solidFill>
              </a:rPr>
              <a:t>24.4%</a:t>
            </a: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0221" y="3044228"/>
            <a:ext cx="1143000" cy="1143000"/>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0918" y="3044228"/>
            <a:ext cx="1143000" cy="1143000"/>
          </a:xfrm>
          <a:prstGeom prst="rect">
            <a:avLst/>
          </a:prstGeom>
        </p:spPr>
      </p:pic>
      <p:sp>
        <p:nvSpPr>
          <p:cNvPr id="31" name="TextBox 30"/>
          <p:cNvSpPr txBox="1"/>
          <p:nvPr/>
        </p:nvSpPr>
        <p:spPr>
          <a:xfrm>
            <a:off x="1734196" y="430643"/>
            <a:ext cx="5838437" cy="646331"/>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15C"/>
                </a:solidFill>
              </a:rPr>
              <a:t>Southampton Children 2016/17 to 2018/19</a:t>
            </a:r>
          </a:p>
        </p:txBody>
      </p:sp>
      <p:sp>
        <p:nvSpPr>
          <p:cNvPr id="2" name="TextBox 1"/>
          <p:cNvSpPr txBox="1"/>
          <p:nvPr/>
        </p:nvSpPr>
        <p:spPr>
          <a:xfrm>
            <a:off x="3017078" y="1454515"/>
            <a:ext cx="1606842" cy="1292662"/>
          </a:xfrm>
          <a:prstGeom prst="rect">
            <a:avLst/>
          </a:prstGeom>
          <a:noFill/>
        </p:spPr>
        <p:txBody>
          <a:bodyPr wrap="square" rtlCol="0">
            <a:spAutoFit/>
          </a:bodyPr>
          <a:lstStyle/>
          <a:p>
            <a:pPr algn="ctr"/>
            <a:r>
              <a:rPr lang="en-GB" sz="1600" b="1" dirty="0" smtClean="0">
                <a:solidFill>
                  <a:srgbClr val="01215C"/>
                </a:solidFill>
              </a:rPr>
              <a:t>% Point </a:t>
            </a:r>
            <a:r>
              <a:rPr lang="en-GB" sz="1600" b="1" dirty="0">
                <a:solidFill>
                  <a:srgbClr val="01215C"/>
                </a:solidFill>
              </a:rPr>
              <a:t>G</a:t>
            </a:r>
            <a:r>
              <a:rPr lang="en-GB" sz="1600" b="1" dirty="0" smtClean="0">
                <a:solidFill>
                  <a:srgbClr val="01215C"/>
                </a:solidFill>
              </a:rPr>
              <a:t>ap</a:t>
            </a:r>
          </a:p>
          <a:p>
            <a:pPr algn="ctr"/>
            <a:r>
              <a:rPr lang="en-GB" sz="2400" b="1" dirty="0" smtClean="0">
                <a:solidFill>
                  <a:srgbClr val="FF9900"/>
                </a:solidFill>
              </a:rPr>
              <a:t>0.3%</a:t>
            </a:r>
          </a:p>
          <a:p>
            <a:pPr algn="ctr"/>
            <a:r>
              <a:rPr lang="en-GB" b="1" i="1" dirty="0" smtClean="0">
                <a:solidFill>
                  <a:srgbClr val="FF9900"/>
                </a:solidFill>
              </a:rPr>
              <a:t>Statistically similar</a:t>
            </a:r>
            <a:endParaRPr lang="en-GB" b="1" i="1" dirty="0">
              <a:solidFill>
                <a:srgbClr val="FF9900"/>
              </a:solidFill>
            </a:endParaRPr>
          </a:p>
        </p:txBody>
      </p:sp>
      <p:sp>
        <p:nvSpPr>
          <p:cNvPr id="32" name="TextBox 31"/>
          <p:cNvSpPr txBox="1"/>
          <p:nvPr/>
        </p:nvSpPr>
        <p:spPr>
          <a:xfrm>
            <a:off x="7018829" y="1350787"/>
            <a:ext cx="1606842" cy="1538883"/>
          </a:xfrm>
          <a:prstGeom prst="rect">
            <a:avLst/>
          </a:prstGeom>
          <a:noFill/>
        </p:spPr>
        <p:txBody>
          <a:bodyPr wrap="square" rtlCol="0">
            <a:spAutoFit/>
          </a:bodyPr>
          <a:lstStyle/>
          <a:p>
            <a:pPr algn="ctr"/>
            <a:r>
              <a:rPr lang="en-GB" sz="1600" b="1" dirty="0" smtClean="0">
                <a:solidFill>
                  <a:srgbClr val="01215C"/>
                </a:solidFill>
              </a:rPr>
              <a:t>% Point </a:t>
            </a:r>
            <a:r>
              <a:rPr lang="en-GB" sz="1600" b="1" dirty="0">
                <a:solidFill>
                  <a:srgbClr val="01215C"/>
                </a:solidFill>
              </a:rPr>
              <a:t>G</a:t>
            </a:r>
            <a:r>
              <a:rPr lang="en-GB" sz="1600" b="1" dirty="0" smtClean="0">
                <a:solidFill>
                  <a:srgbClr val="01215C"/>
                </a:solidFill>
              </a:rPr>
              <a:t>ap</a:t>
            </a:r>
          </a:p>
          <a:p>
            <a:pPr algn="ctr"/>
            <a:r>
              <a:rPr lang="en-GB" sz="2400" b="1" dirty="0" smtClean="0">
                <a:solidFill>
                  <a:srgbClr val="FF0000"/>
                </a:solidFill>
              </a:rPr>
              <a:t>5.0%</a:t>
            </a:r>
          </a:p>
          <a:p>
            <a:pPr algn="ctr"/>
            <a:r>
              <a:rPr lang="en-GB" b="1" i="1" dirty="0" smtClean="0">
                <a:solidFill>
                  <a:srgbClr val="FF0000"/>
                </a:solidFill>
              </a:rPr>
              <a:t>Males significantly higher</a:t>
            </a:r>
            <a:endParaRPr lang="en-GB" b="1" i="1" dirty="0">
              <a:solidFill>
                <a:srgbClr val="FF0000"/>
              </a:solidFill>
            </a:endParaRPr>
          </a:p>
        </p:txBody>
      </p:sp>
      <p:sp>
        <p:nvSpPr>
          <p:cNvPr id="33" name="TextBox 32"/>
          <p:cNvSpPr txBox="1"/>
          <p:nvPr/>
        </p:nvSpPr>
        <p:spPr>
          <a:xfrm>
            <a:off x="3113877" y="3214924"/>
            <a:ext cx="1606842" cy="1292662"/>
          </a:xfrm>
          <a:prstGeom prst="rect">
            <a:avLst/>
          </a:prstGeom>
          <a:noFill/>
        </p:spPr>
        <p:txBody>
          <a:bodyPr wrap="square" rtlCol="0">
            <a:spAutoFit/>
          </a:bodyPr>
          <a:lstStyle/>
          <a:p>
            <a:pPr algn="ctr"/>
            <a:r>
              <a:rPr lang="en-GB" sz="1600" b="1" dirty="0" smtClean="0">
                <a:solidFill>
                  <a:srgbClr val="01215C"/>
                </a:solidFill>
              </a:rPr>
              <a:t>% Point </a:t>
            </a:r>
            <a:r>
              <a:rPr lang="en-GB" sz="1600" b="1" dirty="0">
                <a:solidFill>
                  <a:srgbClr val="01215C"/>
                </a:solidFill>
              </a:rPr>
              <a:t>G</a:t>
            </a:r>
            <a:r>
              <a:rPr lang="en-GB" sz="1600" b="1" dirty="0" smtClean="0">
                <a:solidFill>
                  <a:srgbClr val="01215C"/>
                </a:solidFill>
              </a:rPr>
              <a:t>ap</a:t>
            </a:r>
          </a:p>
          <a:p>
            <a:pPr algn="ctr"/>
            <a:r>
              <a:rPr lang="en-GB" sz="2400" b="1" dirty="0" smtClean="0">
                <a:solidFill>
                  <a:srgbClr val="FF9900"/>
                </a:solidFill>
              </a:rPr>
              <a:t>0.4%</a:t>
            </a:r>
          </a:p>
          <a:p>
            <a:pPr algn="ctr"/>
            <a:r>
              <a:rPr lang="en-GB" b="1" i="1" dirty="0" smtClean="0">
                <a:solidFill>
                  <a:srgbClr val="FF9900"/>
                </a:solidFill>
              </a:rPr>
              <a:t>Statistically similar</a:t>
            </a:r>
            <a:endParaRPr lang="en-GB" b="1" i="1" dirty="0">
              <a:solidFill>
                <a:srgbClr val="FF9900"/>
              </a:solidFill>
            </a:endParaRPr>
          </a:p>
        </p:txBody>
      </p:sp>
      <p:sp>
        <p:nvSpPr>
          <p:cNvPr id="35" name="TextBox 34"/>
          <p:cNvSpPr txBox="1"/>
          <p:nvPr/>
        </p:nvSpPr>
        <p:spPr>
          <a:xfrm>
            <a:off x="7038462" y="3079481"/>
            <a:ext cx="1606842" cy="1538883"/>
          </a:xfrm>
          <a:prstGeom prst="rect">
            <a:avLst/>
          </a:prstGeom>
          <a:noFill/>
        </p:spPr>
        <p:txBody>
          <a:bodyPr wrap="square" rtlCol="0">
            <a:spAutoFit/>
          </a:bodyPr>
          <a:lstStyle/>
          <a:p>
            <a:pPr algn="ctr"/>
            <a:r>
              <a:rPr lang="en-GB" sz="1600" b="1" dirty="0" smtClean="0">
                <a:solidFill>
                  <a:srgbClr val="01215C"/>
                </a:solidFill>
              </a:rPr>
              <a:t>% Point </a:t>
            </a:r>
            <a:r>
              <a:rPr lang="en-GB" sz="1600" b="1" dirty="0">
                <a:solidFill>
                  <a:srgbClr val="01215C"/>
                </a:solidFill>
              </a:rPr>
              <a:t>G</a:t>
            </a:r>
            <a:r>
              <a:rPr lang="en-GB" sz="1600" b="1" dirty="0" smtClean="0">
                <a:solidFill>
                  <a:srgbClr val="01215C"/>
                </a:solidFill>
              </a:rPr>
              <a:t>ap</a:t>
            </a:r>
          </a:p>
          <a:p>
            <a:pPr algn="ctr"/>
            <a:r>
              <a:rPr lang="en-GB" sz="2400" b="1" dirty="0" smtClean="0">
                <a:solidFill>
                  <a:srgbClr val="FF0000"/>
                </a:solidFill>
              </a:rPr>
              <a:t>4.3%</a:t>
            </a:r>
          </a:p>
          <a:p>
            <a:pPr algn="ctr"/>
            <a:r>
              <a:rPr lang="en-GB" b="1" i="1" dirty="0" smtClean="0">
                <a:solidFill>
                  <a:srgbClr val="FF0000"/>
                </a:solidFill>
              </a:rPr>
              <a:t>Males significantly higher</a:t>
            </a:r>
            <a:endParaRPr lang="en-GB" b="1" i="1" dirty="0">
              <a:solidFill>
                <a:srgbClr val="FF0000"/>
              </a:solidFill>
            </a:endParaRPr>
          </a:p>
        </p:txBody>
      </p:sp>
    </p:spTree>
    <p:extLst>
      <p:ext uri="{BB962C8B-B14F-4D97-AF65-F5344CB8AC3E}">
        <p14:creationId xmlns:p14="http://schemas.microsoft.com/office/powerpoint/2010/main" val="16548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build="p"/>
      <p:bldP spid="15" grpId="0"/>
      <p:bldP spid="16" grpId="0"/>
      <p:bldP spid="19" grpId="0"/>
      <p:bldP spid="20" grpId="0"/>
      <p:bldP spid="23" grpId="0"/>
      <p:bldP spid="24" grpId="0"/>
      <p:bldP spid="27" grpId="0"/>
      <p:bldP spid="28" grpId="0"/>
      <p:bldP spid="31" grpId="0"/>
      <p:bldP spid="2" grpId="0"/>
      <p:bldP spid="32" grpId="0"/>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0" y="68179"/>
            <a:ext cx="8666251" cy="434635"/>
          </a:xfrm>
        </p:spPr>
        <p:txBody>
          <a:bodyPr/>
          <a:lstStyle/>
          <a:p>
            <a:r>
              <a:rPr lang="en-GB" sz="2800" dirty="0" smtClean="0"/>
              <a:t>Overweight incl. Obese prevalence at Ward Level</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6364270"/>
              </p:ext>
            </p:extLst>
          </p:nvPr>
        </p:nvGraphicFramePr>
        <p:xfrm>
          <a:off x="159249" y="694172"/>
          <a:ext cx="3950413" cy="3848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226164653"/>
              </p:ext>
            </p:extLst>
          </p:nvPr>
        </p:nvGraphicFramePr>
        <p:xfrm>
          <a:off x="4371653" y="608919"/>
          <a:ext cx="4145623" cy="39333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2963" y="5330422"/>
            <a:ext cx="8515332" cy="800219"/>
          </a:xfrm>
          <a:prstGeom prst="rect">
            <a:avLst/>
          </a:prstGeom>
          <a:noFill/>
        </p:spPr>
        <p:txBody>
          <a:bodyPr wrap="square" rtlCol="0">
            <a:spAutoFit/>
          </a:bodyPr>
          <a:lstStyle/>
          <a:p>
            <a:pPr marL="342900" indent="-342900">
              <a:buClr>
                <a:schemeClr val="bg2"/>
              </a:buClr>
              <a:buFont typeface="Calibri" panose="020F0502020204030204" pitchFamily="34" charset="0"/>
              <a:buChar char="•"/>
            </a:pPr>
            <a:endParaRPr lang="en-GB" sz="1000" dirty="0" smtClean="0">
              <a:solidFill>
                <a:srgbClr val="002060"/>
              </a:solidFill>
            </a:endParaRPr>
          </a:p>
          <a:p>
            <a:pPr marL="342900" indent="-342900">
              <a:buClr>
                <a:schemeClr val="bg2"/>
              </a:buClr>
              <a:buFont typeface="Calibri" panose="020F0502020204030204" pitchFamily="34" charset="0"/>
              <a:buChar char="•"/>
            </a:pPr>
            <a:r>
              <a:rPr lang="en-GB" b="1" dirty="0">
                <a:solidFill>
                  <a:srgbClr val="002060"/>
                </a:solidFill>
              </a:rPr>
              <a:t>2016/17 to </a:t>
            </a:r>
            <a:r>
              <a:rPr lang="en-GB" b="1" dirty="0" smtClean="0">
                <a:solidFill>
                  <a:srgbClr val="002060"/>
                </a:solidFill>
              </a:rPr>
              <a:t>2018/19: </a:t>
            </a:r>
            <a:r>
              <a:rPr lang="en-GB" b="1" dirty="0">
                <a:solidFill>
                  <a:srgbClr val="002060"/>
                </a:solidFill>
              </a:rPr>
              <a:t>Year  </a:t>
            </a:r>
            <a:r>
              <a:rPr lang="en-GB" b="1" dirty="0" smtClean="0">
                <a:solidFill>
                  <a:srgbClr val="002060"/>
                </a:solidFill>
              </a:rPr>
              <a:t>6 </a:t>
            </a:r>
            <a:r>
              <a:rPr lang="en-GB" dirty="0" smtClean="0">
                <a:solidFill>
                  <a:srgbClr val="002060"/>
                </a:solidFill>
              </a:rPr>
              <a:t>– </a:t>
            </a:r>
            <a:r>
              <a:rPr lang="en-GB" b="1" dirty="0">
                <a:solidFill>
                  <a:srgbClr val="002060"/>
                </a:solidFill>
              </a:rPr>
              <a:t>City average </a:t>
            </a:r>
            <a:r>
              <a:rPr lang="en-GB" b="1" dirty="0" smtClean="0">
                <a:solidFill>
                  <a:srgbClr val="002060"/>
                </a:solidFill>
              </a:rPr>
              <a:t>(36.3%);</a:t>
            </a:r>
            <a:r>
              <a:rPr lang="en-GB" dirty="0" smtClean="0">
                <a:solidFill>
                  <a:srgbClr val="002060"/>
                </a:solidFill>
              </a:rPr>
              <a:t> </a:t>
            </a:r>
            <a:r>
              <a:rPr lang="en-GB" i="1" dirty="0" smtClean="0">
                <a:solidFill>
                  <a:srgbClr val="002060"/>
                </a:solidFill>
              </a:rPr>
              <a:t>Range </a:t>
            </a:r>
            <a:r>
              <a:rPr lang="en-GB" i="1" dirty="0">
                <a:solidFill>
                  <a:srgbClr val="002060"/>
                </a:solidFill>
              </a:rPr>
              <a:t>Bitterne Park (29.0%) </a:t>
            </a:r>
            <a:r>
              <a:rPr lang="en-GB" i="1" dirty="0" smtClean="0">
                <a:solidFill>
                  <a:srgbClr val="002060"/>
                </a:solidFill>
              </a:rPr>
              <a:t>to Millbrook (40.6%)</a:t>
            </a:r>
            <a:r>
              <a:rPr lang="en-GB" dirty="0" smtClean="0">
                <a:solidFill>
                  <a:srgbClr val="002060"/>
                </a:solidFill>
              </a:rPr>
              <a:t>. Bitterne Park was significantly lower </a:t>
            </a:r>
            <a:r>
              <a:rPr lang="en-GB" dirty="0">
                <a:solidFill>
                  <a:srgbClr val="002060"/>
                </a:solidFill>
              </a:rPr>
              <a:t>than city prevalence</a:t>
            </a:r>
          </a:p>
        </p:txBody>
      </p:sp>
      <p:sp>
        <p:nvSpPr>
          <p:cNvPr id="7" name="TextBox 6"/>
          <p:cNvSpPr txBox="1"/>
          <p:nvPr/>
        </p:nvSpPr>
        <p:spPr>
          <a:xfrm>
            <a:off x="159249" y="4614301"/>
            <a:ext cx="8515332" cy="646331"/>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b="1" dirty="0" smtClean="0">
                <a:solidFill>
                  <a:srgbClr val="002060"/>
                </a:solidFill>
              </a:rPr>
              <a:t>2016/17 to 2018/19: Year  R </a:t>
            </a:r>
            <a:r>
              <a:rPr lang="en-GB" dirty="0" smtClean="0">
                <a:solidFill>
                  <a:srgbClr val="002060"/>
                </a:solidFill>
              </a:rPr>
              <a:t>– </a:t>
            </a:r>
            <a:r>
              <a:rPr lang="en-GB" b="1" dirty="0" smtClean="0">
                <a:solidFill>
                  <a:srgbClr val="002060"/>
                </a:solidFill>
              </a:rPr>
              <a:t>City average (23.1%</a:t>
            </a:r>
            <a:r>
              <a:rPr lang="en-GB" dirty="0" smtClean="0">
                <a:solidFill>
                  <a:srgbClr val="002060"/>
                </a:solidFill>
              </a:rPr>
              <a:t>); </a:t>
            </a:r>
            <a:r>
              <a:rPr lang="en-GB" i="1" dirty="0" smtClean="0">
                <a:solidFill>
                  <a:srgbClr val="002060"/>
                </a:solidFill>
              </a:rPr>
              <a:t>Range </a:t>
            </a:r>
            <a:r>
              <a:rPr lang="en-GB" i="1" dirty="0">
                <a:solidFill>
                  <a:srgbClr val="002060"/>
                </a:solidFill>
              </a:rPr>
              <a:t>Freemantle (18.8</a:t>
            </a:r>
            <a:r>
              <a:rPr lang="en-GB" i="1" dirty="0" smtClean="0">
                <a:solidFill>
                  <a:srgbClr val="002060"/>
                </a:solidFill>
              </a:rPr>
              <a:t>%) to </a:t>
            </a:r>
            <a:r>
              <a:rPr lang="en-GB" i="1" dirty="0">
                <a:solidFill>
                  <a:srgbClr val="002060"/>
                </a:solidFill>
              </a:rPr>
              <a:t>Redbridge </a:t>
            </a:r>
            <a:r>
              <a:rPr lang="en-GB" i="1" dirty="0" smtClean="0">
                <a:solidFill>
                  <a:srgbClr val="002060"/>
                </a:solidFill>
              </a:rPr>
              <a:t>(29.2%).</a:t>
            </a:r>
            <a:r>
              <a:rPr lang="en-GB" dirty="0" smtClean="0">
                <a:solidFill>
                  <a:srgbClr val="002060"/>
                </a:solidFill>
              </a:rPr>
              <a:t> Redbridge and Coxford significantly higher than city prevalence</a:t>
            </a:r>
            <a:endParaRPr lang="en-GB" b="1" dirty="0" smtClean="0">
              <a:solidFill>
                <a:srgbClr val="002060"/>
              </a:solidFill>
            </a:endParaRPr>
          </a:p>
        </p:txBody>
      </p:sp>
      <p:pic>
        <p:nvPicPr>
          <p:cNvPr id="8" name="Picture 7">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300" y="608919"/>
            <a:ext cx="1028700" cy="1028700"/>
          </a:xfrm>
          <a:prstGeom prst="rect">
            <a:avLst/>
          </a:prstGeom>
        </p:spPr>
      </p:pic>
    </p:spTree>
    <p:extLst>
      <p:ext uri="{BB962C8B-B14F-4D97-AF65-F5344CB8AC3E}">
        <p14:creationId xmlns:p14="http://schemas.microsoft.com/office/powerpoint/2010/main" val="10332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5596" y="45817"/>
            <a:ext cx="8229600" cy="538276"/>
          </a:xfrm>
        </p:spPr>
        <p:txBody>
          <a:bodyPr/>
          <a:lstStyle/>
          <a:p>
            <a:pPr eaLnBrk="1" hangingPunct="1"/>
            <a:r>
              <a:rPr lang="en-US" altLang="en-US" sz="3000" dirty="0" smtClean="0">
                <a:solidFill>
                  <a:schemeClr val="bg1"/>
                </a:solidFill>
              </a:rPr>
              <a:t>Contents</a:t>
            </a:r>
          </a:p>
        </p:txBody>
      </p:sp>
      <p:sp>
        <p:nvSpPr>
          <p:cNvPr id="19459" name="Content Placeholder 2"/>
          <p:cNvSpPr>
            <a:spLocks noGrp="1"/>
          </p:cNvSpPr>
          <p:nvPr>
            <p:ph idx="1"/>
          </p:nvPr>
        </p:nvSpPr>
        <p:spPr>
          <a:xfrm>
            <a:off x="337277" y="1457847"/>
            <a:ext cx="8418795" cy="4194808"/>
          </a:xfrm>
        </p:spPr>
        <p:txBody>
          <a:bodyPr/>
          <a:lstStyle/>
          <a:p>
            <a:pPr marL="457200" indent="-457200" eaLnBrk="1" hangingPunct="1">
              <a:spcBef>
                <a:spcPts val="0"/>
              </a:spcBef>
              <a:spcAft>
                <a:spcPts val="600"/>
              </a:spcAft>
              <a:buFont typeface="Arial" panose="020B0604020202020204" pitchFamily="34" charset="0"/>
              <a:buChar char="•"/>
            </a:pPr>
            <a:r>
              <a:rPr lang="en-GB" altLang="en-US" sz="2400" dirty="0" smtClean="0">
                <a:solidFill>
                  <a:srgbClr val="003399"/>
                </a:solidFill>
                <a:hlinkClick r:id="rId3" action="ppaction://hlinksldjump"/>
              </a:rPr>
              <a:t>Context</a:t>
            </a:r>
            <a:endParaRPr lang="en-GB" altLang="en-US" sz="2400" dirty="0" smtClean="0">
              <a:solidFill>
                <a:srgbClr val="003399"/>
              </a:solidFill>
            </a:endParaRPr>
          </a:p>
          <a:p>
            <a:pPr marL="457200" indent="-457200" eaLnBrk="1" hangingPunct="1">
              <a:spcBef>
                <a:spcPts val="0"/>
              </a:spcBef>
              <a:spcAft>
                <a:spcPts val="600"/>
              </a:spcAft>
              <a:buFont typeface="Arial" panose="020B0604020202020204" pitchFamily="34" charset="0"/>
              <a:buChar char="•"/>
            </a:pPr>
            <a:endParaRPr lang="en-GB" altLang="en-US" sz="800" dirty="0" smtClean="0">
              <a:solidFill>
                <a:srgbClr val="003399"/>
              </a:solidFill>
              <a:hlinkClick r:id="rId3" action="ppaction://hlinksldjump"/>
            </a:endParaRPr>
          </a:p>
          <a:p>
            <a:pPr marL="457200" indent="-457200" eaLnBrk="1" hangingPunct="1">
              <a:spcBef>
                <a:spcPts val="0"/>
              </a:spcBef>
              <a:spcAft>
                <a:spcPts val="600"/>
              </a:spcAft>
              <a:buFont typeface="Arial" panose="020B0604020202020204" pitchFamily="34" charset="0"/>
              <a:buChar char="•"/>
            </a:pPr>
            <a:r>
              <a:rPr lang="en-GB" altLang="en-US" sz="2400" dirty="0" smtClean="0">
                <a:solidFill>
                  <a:srgbClr val="003399"/>
                </a:solidFill>
                <a:hlinkClick r:id="rId4" action="ppaction://hlinksldjump"/>
              </a:rPr>
              <a:t>How we measure obesity and National Child Measurement Programme (NCMP)</a:t>
            </a:r>
            <a:endParaRPr lang="en-GB" altLang="en-US" sz="2400" dirty="0" smtClean="0">
              <a:solidFill>
                <a:srgbClr val="003399"/>
              </a:solidFill>
            </a:endParaRPr>
          </a:p>
          <a:p>
            <a:pPr marL="457200" indent="-457200" eaLnBrk="1" hangingPunct="1">
              <a:spcBef>
                <a:spcPts val="0"/>
              </a:spcBef>
              <a:spcAft>
                <a:spcPts val="600"/>
              </a:spcAft>
              <a:buFont typeface="Arial" panose="020B0604020202020204" pitchFamily="34" charset="0"/>
              <a:buChar char="•"/>
            </a:pPr>
            <a:endParaRPr lang="en-GB" altLang="en-US" sz="800" dirty="0" smtClean="0">
              <a:solidFill>
                <a:srgbClr val="003399"/>
              </a:solidFill>
              <a:hlinkClick r:id="rId3" action="ppaction://hlinksldjump"/>
            </a:endParaRPr>
          </a:p>
          <a:p>
            <a:pPr marL="457200" indent="-457200" eaLnBrk="1" hangingPunct="1">
              <a:spcBef>
                <a:spcPts val="0"/>
              </a:spcBef>
              <a:spcAft>
                <a:spcPts val="600"/>
              </a:spcAft>
              <a:buFont typeface="Arial" panose="020B0604020202020204" pitchFamily="34" charset="0"/>
              <a:buChar char="•"/>
            </a:pPr>
            <a:r>
              <a:rPr lang="en-GB" altLang="en-US" sz="2400" dirty="0" smtClean="0">
                <a:solidFill>
                  <a:srgbClr val="FF0000"/>
                </a:solidFill>
                <a:hlinkClick r:id="rId5" action="ppaction://hlinksldjump"/>
              </a:rPr>
              <a:t>Local NCMP data analysis</a:t>
            </a:r>
            <a:endParaRPr lang="en-GB" altLang="en-US" sz="2400" dirty="0" smtClean="0">
              <a:solidFill>
                <a:srgbClr val="FF0000"/>
              </a:solidFill>
              <a:hlinkClick r:id="rId6" action="ppaction://hlinksldjump"/>
            </a:endParaRPr>
          </a:p>
          <a:p>
            <a:pPr marL="1200150" lvl="1" indent="-457200" eaLnBrk="1" hangingPunct="1">
              <a:spcBef>
                <a:spcPts val="0"/>
              </a:spcBef>
              <a:spcAft>
                <a:spcPts val="600"/>
              </a:spcAft>
              <a:buFont typeface="Arial" panose="020B0604020202020204" pitchFamily="34" charset="0"/>
              <a:buChar char="•"/>
            </a:pPr>
            <a:r>
              <a:rPr lang="en-GB" altLang="en-US" sz="2400" dirty="0" smtClean="0">
                <a:solidFill>
                  <a:srgbClr val="FF0000"/>
                </a:solidFill>
                <a:hlinkClick r:id="rId6" action="ppaction://hlinksldjump"/>
              </a:rPr>
              <a:t>NCMP - Benchmarking</a:t>
            </a:r>
            <a:endParaRPr lang="en-GB" altLang="en-US" sz="2400" dirty="0" smtClean="0">
              <a:solidFill>
                <a:srgbClr val="FF0000"/>
              </a:solidFill>
            </a:endParaRPr>
          </a:p>
          <a:p>
            <a:pPr marL="1200150" lvl="1" indent="-457200" eaLnBrk="1" hangingPunct="1">
              <a:spcBef>
                <a:spcPts val="0"/>
              </a:spcBef>
              <a:spcAft>
                <a:spcPts val="600"/>
              </a:spcAft>
              <a:buFont typeface="Arial" panose="020B0604020202020204" pitchFamily="34" charset="0"/>
              <a:buChar char="•"/>
            </a:pPr>
            <a:r>
              <a:rPr lang="en-GB" altLang="en-US" sz="2400" dirty="0" smtClean="0">
                <a:solidFill>
                  <a:srgbClr val="FF0000"/>
                </a:solidFill>
                <a:hlinkClick r:id="rId7" action="ppaction://hlinksldjump"/>
              </a:rPr>
              <a:t>NCMP - Trends</a:t>
            </a:r>
            <a:endParaRPr lang="en-GB" altLang="en-US" sz="2400" dirty="0" smtClean="0">
              <a:solidFill>
                <a:srgbClr val="FF0000"/>
              </a:solidFill>
            </a:endParaRPr>
          </a:p>
          <a:p>
            <a:pPr marL="1200150" lvl="1" indent="-457200" eaLnBrk="1" hangingPunct="1">
              <a:spcBef>
                <a:spcPts val="0"/>
              </a:spcBef>
              <a:spcAft>
                <a:spcPts val="600"/>
              </a:spcAft>
              <a:buFont typeface="Arial" panose="020B0604020202020204" pitchFamily="34" charset="0"/>
              <a:buChar char="•"/>
            </a:pPr>
            <a:r>
              <a:rPr lang="en-GB" altLang="en-US" sz="2400" dirty="0" smtClean="0">
                <a:solidFill>
                  <a:srgbClr val="FF0000"/>
                </a:solidFill>
                <a:hlinkClick r:id="rId8" action="ppaction://hlinksldjump"/>
              </a:rPr>
              <a:t>NCMP - Deep dive</a:t>
            </a:r>
            <a:r>
              <a:rPr lang="en-GB" altLang="en-US" sz="2400" dirty="0" smtClean="0">
                <a:solidFill>
                  <a:srgbClr val="FF0000"/>
                </a:solidFill>
              </a:rPr>
              <a:t> </a:t>
            </a:r>
          </a:p>
          <a:p>
            <a:pPr marL="1200150" lvl="1" indent="-457200" eaLnBrk="1" hangingPunct="1">
              <a:spcBef>
                <a:spcPts val="0"/>
              </a:spcBef>
              <a:spcAft>
                <a:spcPts val="600"/>
              </a:spcAft>
              <a:buFont typeface="Arial" panose="020B0604020202020204" pitchFamily="34" charset="0"/>
              <a:buChar char="•"/>
            </a:pPr>
            <a:r>
              <a:rPr lang="en-GB" altLang="en-US" sz="2400" dirty="0">
                <a:solidFill>
                  <a:srgbClr val="003399"/>
                </a:solidFill>
                <a:hlinkClick r:id="rId9" action="ppaction://hlinksldjump"/>
              </a:rPr>
              <a:t>NCMP - Linked analysis</a:t>
            </a:r>
            <a:endParaRPr lang="en-GB" altLang="en-US" sz="2400" dirty="0">
              <a:solidFill>
                <a:srgbClr val="003399"/>
              </a:solidFill>
            </a:endParaRPr>
          </a:p>
          <a:p>
            <a:pPr marL="457200" indent="-457200" eaLnBrk="1" hangingPunct="1">
              <a:spcAft>
                <a:spcPts val="800"/>
              </a:spcAft>
              <a:buFont typeface="Wingdings" panose="05000000000000000000" pitchFamily="2" charset="2"/>
              <a:buChar char="§"/>
            </a:pPr>
            <a:endParaRPr lang="en-GB" altLang="en-US" sz="2400" dirty="0"/>
          </a:p>
          <a:p>
            <a:pPr marL="457200" indent="-457200" eaLnBrk="1" hangingPunct="1">
              <a:spcAft>
                <a:spcPts val="800"/>
              </a:spcAft>
              <a:buFont typeface="Wingdings" panose="05000000000000000000" pitchFamily="2" charset="2"/>
              <a:buChar char="§"/>
            </a:pPr>
            <a:endParaRPr lang="en-GB" altLang="en-US" sz="2400" dirty="0"/>
          </a:p>
          <a:p>
            <a:pPr marL="457200" indent="-457200" eaLnBrk="1" hangingPunct="1">
              <a:spcAft>
                <a:spcPts val="800"/>
              </a:spcAft>
              <a:buFont typeface="Wingdings" panose="05000000000000000000" pitchFamily="2" charset="2"/>
              <a:buChar char="§"/>
            </a:pPr>
            <a:endParaRPr lang="en-US" altLang="en-US" sz="2400" dirty="0"/>
          </a:p>
          <a:p>
            <a:pPr marL="457200" indent="-457200" eaLnBrk="1" hangingPunct="1">
              <a:spcAft>
                <a:spcPts val="800"/>
              </a:spcAft>
              <a:buFont typeface="Wingdings" panose="05000000000000000000" pitchFamily="2" charset="2"/>
              <a:buChar char="§"/>
            </a:pPr>
            <a:endParaRPr lang="en-US" altLang="en-US" sz="2400" dirty="0" smtClean="0"/>
          </a:p>
        </p:txBody>
      </p:sp>
      <p:pic>
        <p:nvPicPr>
          <p:cNvPr id="5" name="Picture 4">
            <a:hlinkClick r:id="rId10" action="ppaction://hlinksldjump"/>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spTree>
    <p:extLst>
      <p:ext uri="{BB962C8B-B14F-4D97-AF65-F5344CB8AC3E}">
        <p14:creationId xmlns:p14="http://schemas.microsoft.com/office/powerpoint/2010/main" val="889885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81" y="-13045"/>
            <a:ext cx="6126250" cy="621228"/>
          </a:xfrm>
        </p:spPr>
        <p:txBody>
          <a:bodyPr/>
          <a:lstStyle/>
          <a:p>
            <a:r>
              <a:rPr lang="en-GB" sz="2800" dirty="0" smtClean="0"/>
              <a:t>Obese prevalence at Ward Level</a:t>
            </a:r>
            <a:endParaRPr lang="en-GB" sz="2800" dirty="0"/>
          </a:p>
        </p:txBody>
      </p:sp>
      <p:graphicFrame>
        <p:nvGraphicFramePr>
          <p:cNvPr id="6" name="Chart 5"/>
          <p:cNvGraphicFramePr>
            <a:graphicFrameLocks/>
          </p:cNvGraphicFramePr>
          <p:nvPr>
            <p:extLst>
              <p:ext uri="{D42A27DB-BD31-4B8C-83A1-F6EECF244321}">
                <p14:modId xmlns:p14="http://schemas.microsoft.com/office/powerpoint/2010/main" val="3635687561"/>
              </p:ext>
            </p:extLst>
          </p:nvPr>
        </p:nvGraphicFramePr>
        <p:xfrm>
          <a:off x="89281" y="718620"/>
          <a:ext cx="4102575" cy="39806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00405083"/>
              </p:ext>
            </p:extLst>
          </p:nvPr>
        </p:nvGraphicFramePr>
        <p:xfrm>
          <a:off x="4486509" y="663395"/>
          <a:ext cx="3994347" cy="39806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755" y="5329393"/>
            <a:ext cx="8515332" cy="800219"/>
          </a:xfrm>
          <a:prstGeom prst="rect">
            <a:avLst/>
          </a:prstGeom>
          <a:noFill/>
        </p:spPr>
        <p:txBody>
          <a:bodyPr wrap="square" rtlCol="0">
            <a:spAutoFit/>
          </a:bodyPr>
          <a:lstStyle/>
          <a:p>
            <a:pPr>
              <a:buClr>
                <a:schemeClr val="bg2"/>
              </a:buClr>
            </a:pPr>
            <a:endParaRPr lang="en-GB" sz="1000" dirty="0" smtClean="0">
              <a:solidFill>
                <a:srgbClr val="002060"/>
              </a:solidFill>
            </a:endParaRPr>
          </a:p>
          <a:p>
            <a:pPr marL="342900" indent="-342900">
              <a:buClr>
                <a:schemeClr val="bg2"/>
              </a:buClr>
              <a:buFont typeface="Calibri" panose="020F0502020204030204" pitchFamily="34" charset="0"/>
              <a:buChar char="•"/>
            </a:pPr>
            <a:r>
              <a:rPr lang="en-GB" b="1" dirty="0">
                <a:solidFill>
                  <a:srgbClr val="002060"/>
                </a:solidFill>
              </a:rPr>
              <a:t>2016/17 to 2018/19: Year  </a:t>
            </a:r>
            <a:r>
              <a:rPr lang="en-GB" b="1" dirty="0" smtClean="0">
                <a:solidFill>
                  <a:srgbClr val="002060"/>
                </a:solidFill>
              </a:rPr>
              <a:t>6 </a:t>
            </a:r>
            <a:r>
              <a:rPr lang="en-GB" dirty="0" smtClean="0">
                <a:solidFill>
                  <a:srgbClr val="002060"/>
                </a:solidFill>
              </a:rPr>
              <a:t>– </a:t>
            </a:r>
            <a:r>
              <a:rPr lang="en-GB" b="1" dirty="0">
                <a:solidFill>
                  <a:srgbClr val="002060"/>
                </a:solidFill>
              </a:rPr>
              <a:t>City average </a:t>
            </a:r>
            <a:r>
              <a:rPr lang="en-GB" b="1" dirty="0" smtClean="0">
                <a:solidFill>
                  <a:srgbClr val="002060"/>
                </a:solidFill>
              </a:rPr>
              <a:t>(22.4%); </a:t>
            </a:r>
            <a:r>
              <a:rPr lang="en-GB" i="1" dirty="0">
                <a:solidFill>
                  <a:srgbClr val="002060"/>
                </a:solidFill>
              </a:rPr>
              <a:t>R</a:t>
            </a:r>
            <a:r>
              <a:rPr lang="en-GB" i="1" dirty="0" smtClean="0">
                <a:solidFill>
                  <a:srgbClr val="002060"/>
                </a:solidFill>
              </a:rPr>
              <a:t>ange </a:t>
            </a:r>
            <a:r>
              <a:rPr lang="en-GB" i="1" dirty="0">
                <a:solidFill>
                  <a:srgbClr val="002060"/>
                </a:solidFill>
              </a:rPr>
              <a:t>Bitterne Park (16.2</a:t>
            </a:r>
            <a:r>
              <a:rPr lang="en-GB" i="1" dirty="0" smtClean="0">
                <a:solidFill>
                  <a:srgbClr val="002060"/>
                </a:solidFill>
              </a:rPr>
              <a:t>%) to </a:t>
            </a:r>
            <a:r>
              <a:rPr lang="en-GB" i="1" dirty="0">
                <a:solidFill>
                  <a:srgbClr val="002060"/>
                </a:solidFill>
              </a:rPr>
              <a:t>Bitterne </a:t>
            </a:r>
            <a:r>
              <a:rPr lang="en-GB" i="1" dirty="0" smtClean="0">
                <a:solidFill>
                  <a:srgbClr val="002060"/>
                </a:solidFill>
              </a:rPr>
              <a:t>(26.6%).</a:t>
            </a:r>
            <a:r>
              <a:rPr lang="en-GB" dirty="0" smtClean="0">
                <a:solidFill>
                  <a:srgbClr val="002060"/>
                </a:solidFill>
              </a:rPr>
              <a:t> Bitterne Park was again significantly lower </a:t>
            </a:r>
            <a:r>
              <a:rPr lang="en-GB" dirty="0">
                <a:solidFill>
                  <a:srgbClr val="002060"/>
                </a:solidFill>
              </a:rPr>
              <a:t>than city prevalence</a:t>
            </a:r>
          </a:p>
        </p:txBody>
      </p:sp>
      <p:sp>
        <p:nvSpPr>
          <p:cNvPr id="9" name="TextBox 8"/>
          <p:cNvSpPr txBox="1"/>
          <p:nvPr/>
        </p:nvSpPr>
        <p:spPr>
          <a:xfrm>
            <a:off x="89280" y="4699267"/>
            <a:ext cx="8686229" cy="646331"/>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b="1" dirty="0">
                <a:solidFill>
                  <a:srgbClr val="002060"/>
                </a:solidFill>
              </a:rPr>
              <a:t>2016/17 to 2018/19: Year  </a:t>
            </a:r>
            <a:r>
              <a:rPr lang="en-GB" b="1" dirty="0" smtClean="0">
                <a:solidFill>
                  <a:srgbClr val="002060"/>
                </a:solidFill>
              </a:rPr>
              <a:t>R </a:t>
            </a:r>
            <a:r>
              <a:rPr lang="en-GB" dirty="0" smtClean="0">
                <a:solidFill>
                  <a:srgbClr val="002060"/>
                </a:solidFill>
              </a:rPr>
              <a:t>– </a:t>
            </a:r>
            <a:r>
              <a:rPr lang="en-GB" b="1" dirty="0" smtClean="0">
                <a:solidFill>
                  <a:srgbClr val="002060"/>
                </a:solidFill>
              </a:rPr>
              <a:t>City average (10.5%); </a:t>
            </a:r>
            <a:r>
              <a:rPr lang="en-GB" i="1" dirty="0">
                <a:solidFill>
                  <a:srgbClr val="002060"/>
                </a:solidFill>
              </a:rPr>
              <a:t>R</a:t>
            </a:r>
            <a:r>
              <a:rPr lang="en-GB" i="1" dirty="0" smtClean="0">
                <a:solidFill>
                  <a:srgbClr val="002060"/>
                </a:solidFill>
              </a:rPr>
              <a:t>ange </a:t>
            </a:r>
            <a:r>
              <a:rPr lang="en-GB" i="1" dirty="0">
                <a:solidFill>
                  <a:srgbClr val="002060"/>
                </a:solidFill>
              </a:rPr>
              <a:t>Swaythling (7.2</a:t>
            </a:r>
            <a:r>
              <a:rPr lang="en-GB" i="1" dirty="0" smtClean="0">
                <a:solidFill>
                  <a:srgbClr val="002060"/>
                </a:solidFill>
              </a:rPr>
              <a:t>%) to </a:t>
            </a:r>
            <a:r>
              <a:rPr lang="en-GB" i="1" dirty="0">
                <a:solidFill>
                  <a:srgbClr val="002060"/>
                </a:solidFill>
              </a:rPr>
              <a:t>Coxford </a:t>
            </a:r>
            <a:r>
              <a:rPr lang="en-GB" i="1" dirty="0" smtClean="0">
                <a:solidFill>
                  <a:srgbClr val="002060"/>
                </a:solidFill>
              </a:rPr>
              <a:t>(15.2%).</a:t>
            </a:r>
            <a:r>
              <a:rPr lang="en-GB" dirty="0" smtClean="0">
                <a:solidFill>
                  <a:srgbClr val="002060"/>
                </a:solidFill>
              </a:rPr>
              <a:t> Coxford and Redbridge again significantly higher </a:t>
            </a:r>
            <a:r>
              <a:rPr lang="en-GB" dirty="0">
                <a:solidFill>
                  <a:srgbClr val="002060"/>
                </a:solidFill>
              </a:rPr>
              <a:t>than </a:t>
            </a:r>
            <a:r>
              <a:rPr lang="en-GB" dirty="0" smtClean="0">
                <a:solidFill>
                  <a:srgbClr val="002060"/>
                </a:solidFill>
              </a:rPr>
              <a:t>city prevalence</a:t>
            </a:r>
            <a:endParaRPr lang="en-GB" sz="1000" dirty="0" smtClean="0">
              <a:solidFill>
                <a:srgbClr val="002060"/>
              </a:solidFill>
            </a:endParaRPr>
          </a:p>
        </p:txBody>
      </p:sp>
      <p:pic>
        <p:nvPicPr>
          <p:cNvPr id="10" name="Picture 9">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9559" y="14755"/>
            <a:ext cx="582984" cy="582984"/>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3843" y="708165"/>
            <a:ext cx="1028700" cy="1028700"/>
          </a:xfrm>
          <a:prstGeom prst="rect">
            <a:avLst/>
          </a:prstGeom>
        </p:spPr>
      </p:pic>
    </p:spTree>
    <p:extLst>
      <p:ext uri="{BB962C8B-B14F-4D97-AF65-F5344CB8AC3E}">
        <p14:creationId xmlns:p14="http://schemas.microsoft.com/office/powerpoint/2010/main" val="17005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2900" y="103188"/>
            <a:ext cx="8229600" cy="555468"/>
          </a:xfrm>
        </p:spPr>
        <p:txBody>
          <a:bodyPr>
            <a:normAutofit/>
          </a:bodyPr>
          <a:lstStyle/>
          <a:p>
            <a:r>
              <a:rPr lang="en-GB" altLang="en-US" sz="2800" dirty="0" smtClean="0">
                <a:solidFill>
                  <a:schemeClr val="bg1"/>
                </a:solidFill>
              </a:rPr>
              <a:t>IMD (2015) – Map of ENGLAND Deprivation Deciles </a:t>
            </a:r>
          </a:p>
        </p:txBody>
      </p:sp>
      <p:pic>
        <p:nvPicPr>
          <p:cNvPr id="6"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0"/>
            <a:ext cx="582984" cy="58298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54" y="582984"/>
            <a:ext cx="7907853" cy="5595945"/>
          </a:xfrm>
          <a:prstGeom prst="rect">
            <a:avLst/>
          </a:prstGeom>
        </p:spPr>
      </p:pic>
    </p:spTree>
    <p:extLst>
      <p:ext uri="{BB962C8B-B14F-4D97-AF65-F5344CB8AC3E}">
        <p14:creationId xmlns:p14="http://schemas.microsoft.com/office/powerpoint/2010/main" val="162446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473381470"/>
              </p:ext>
            </p:extLst>
          </p:nvPr>
        </p:nvGraphicFramePr>
        <p:xfrm>
          <a:off x="4544798" y="839248"/>
          <a:ext cx="4343400" cy="2786743"/>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a:spLocks/>
          </p:cNvSpPr>
          <p:nvPr/>
        </p:nvSpPr>
        <p:spPr>
          <a:xfrm>
            <a:off x="871761" y="1666632"/>
            <a:ext cx="7410707" cy="4046996"/>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1800" dirty="0" smtClean="0">
              <a:solidFill>
                <a:schemeClr val="tx1">
                  <a:lumMod val="50000"/>
                  <a:lumOff val="50000"/>
                </a:schemeClr>
              </a:solidFill>
            </a:endParaRPr>
          </a:p>
          <a:p>
            <a:pPr>
              <a:spcBef>
                <a:spcPct val="0"/>
              </a:spcBef>
            </a:pPr>
            <a:endParaRPr lang="en-GB" altLang="en-US" sz="1800" dirty="0"/>
          </a:p>
        </p:txBody>
      </p:sp>
      <p:graphicFrame>
        <p:nvGraphicFramePr>
          <p:cNvPr id="12" name="Chart 11"/>
          <p:cNvGraphicFramePr>
            <a:graphicFrameLocks/>
          </p:cNvGraphicFramePr>
          <p:nvPr>
            <p:extLst>
              <p:ext uri="{D42A27DB-BD31-4B8C-83A1-F6EECF244321}">
                <p14:modId xmlns:p14="http://schemas.microsoft.com/office/powerpoint/2010/main" val="770151930"/>
              </p:ext>
            </p:extLst>
          </p:nvPr>
        </p:nvGraphicFramePr>
        <p:xfrm>
          <a:off x="157999" y="839248"/>
          <a:ext cx="4267200" cy="273140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658735" y="3939361"/>
            <a:ext cx="4115525" cy="646331"/>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b="1" dirty="0" smtClean="0">
                <a:solidFill>
                  <a:srgbClr val="002060"/>
                </a:solidFill>
              </a:rPr>
              <a:t>Obesity</a:t>
            </a:r>
            <a:r>
              <a:rPr lang="en-GB" dirty="0" smtClean="0">
                <a:solidFill>
                  <a:srgbClr val="002060"/>
                </a:solidFill>
              </a:rPr>
              <a:t> prevalence </a:t>
            </a:r>
            <a:r>
              <a:rPr lang="en-GB" b="1" dirty="0" smtClean="0">
                <a:solidFill>
                  <a:srgbClr val="002060"/>
                </a:solidFill>
              </a:rPr>
              <a:t>increases </a:t>
            </a:r>
            <a:r>
              <a:rPr lang="en-GB" dirty="0" smtClean="0">
                <a:solidFill>
                  <a:srgbClr val="002060"/>
                </a:solidFill>
              </a:rPr>
              <a:t>as </a:t>
            </a:r>
            <a:r>
              <a:rPr lang="en-GB" b="1" dirty="0" smtClean="0">
                <a:solidFill>
                  <a:srgbClr val="002060"/>
                </a:solidFill>
              </a:rPr>
              <a:t>deprivation increases</a:t>
            </a:r>
            <a:endParaRPr lang="en-GB" b="1" dirty="0">
              <a:solidFill>
                <a:srgbClr val="002060"/>
              </a:solidFill>
            </a:endParaRPr>
          </a:p>
        </p:txBody>
      </p:sp>
      <p:graphicFrame>
        <p:nvGraphicFramePr>
          <p:cNvPr id="16" name="Chart 15"/>
          <p:cNvGraphicFramePr>
            <a:graphicFrameLocks/>
          </p:cNvGraphicFramePr>
          <p:nvPr>
            <p:extLst>
              <p:ext uri="{D42A27DB-BD31-4B8C-83A1-F6EECF244321}">
                <p14:modId xmlns:p14="http://schemas.microsoft.com/office/powerpoint/2010/main" val="3140398415"/>
              </p:ext>
            </p:extLst>
          </p:nvPr>
        </p:nvGraphicFramePr>
        <p:xfrm>
          <a:off x="261590" y="3657600"/>
          <a:ext cx="4343400" cy="2374727"/>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08615" y="0"/>
            <a:ext cx="582984" cy="582984"/>
          </a:xfrm>
          <a:prstGeom prst="rect">
            <a:avLst/>
          </a:prstGeom>
        </p:spPr>
      </p:pic>
      <p:sp>
        <p:nvSpPr>
          <p:cNvPr id="18" name="Title 1"/>
          <p:cNvSpPr txBox="1">
            <a:spLocks/>
          </p:cNvSpPr>
          <p:nvPr/>
        </p:nvSpPr>
        <p:spPr bwMode="auto">
          <a:xfrm>
            <a:off x="179015" y="41171"/>
            <a:ext cx="8229600" cy="54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a:lstStyle>
          <a:p>
            <a:r>
              <a:rPr lang="en-GB" sz="2800" dirty="0" smtClean="0"/>
              <a:t>Year R and 6 Obesity by Ward IMD 2015 score</a:t>
            </a:r>
            <a:endParaRPr lang="en-GB" sz="2800" dirty="0"/>
          </a:p>
        </p:txBody>
      </p:sp>
      <p:sp>
        <p:nvSpPr>
          <p:cNvPr id="19" name="TextBox 18"/>
          <p:cNvSpPr txBox="1"/>
          <p:nvPr/>
        </p:nvSpPr>
        <p:spPr>
          <a:xfrm>
            <a:off x="4604990" y="4776039"/>
            <a:ext cx="4332863" cy="923330"/>
          </a:xfrm>
          <a:prstGeom prst="rect">
            <a:avLst/>
          </a:prstGeom>
          <a:noFill/>
        </p:spPr>
        <p:txBody>
          <a:bodyPr wrap="square" rtlCol="0">
            <a:spAutoFit/>
          </a:bodyPr>
          <a:lstStyle/>
          <a:p>
            <a:pPr marL="342900" indent="-342900">
              <a:buClr>
                <a:schemeClr val="bg2"/>
              </a:buClr>
              <a:buFont typeface="Calibri" panose="020F0502020204030204" pitchFamily="34" charset="0"/>
              <a:buChar char="•"/>
            </a:pPr>
            <a:r>
              <a:rPr lang="en-GB" dirty="0" smtClean="0">
                <a:solidFill>
                  <a:srgbClr val="002060"/>
                </a:solidFill>
              </a:rPr>
              <a:t>Those children living in more </a:t>
            </a:r>
            <a:r>
              <a:rPr lang="en-GB" b="1" dirty="0" smtClean="0">
                <a:solidFill>
                  <a:srgbClr val="002060"/>
                </a:solidFill>
              </a:rPr>
              <a:t>deprived areas </a:t>
            </a:r>
            <a:r>
              <a:rPr lang="en-GB" dirty="0" smtClean="0">
                <a:solidFill>
                  <a:srgbClr val="002060"/>
                </a:solidFill>
              </a:rPr>
              <a:t>experience </a:t>
            </a:r>
            <a:r>
              <a:rPr lang="en-GB" b="1" dirty="0" smtClean="0">
                <a:solidFill>
                  <a:srgbClr val="002060"/>
                </a:solidFill>
              </a:rPr>
              <a:t>greater</a:t>
            </a:r>
            <a:r>
              <a:rPr lang="en-GB" dirty="0" smtClean="0">
                <a:solidFill>
                  <a:srgbClr val="002060"/>
                </a:solidFill>
              </a:rPr>
              <a:t> prevalence </a:t>
            </a:r>
            <a:r>
              <a:rPr lang="en-GB" b="1" dirty="0" smtClean="0">
                <a:solidFill>
                  <a:srgbClr val="002060"/>
                </a:solidFill>
              </a:rPr>
              <a:t>differences </a:t>
            </a:r>
            <a:r>
              <a:rPr lang="en-GB" dirty="0" smtClean="0">
                <a:solidFill>
                  <a:srgbClr val="002060"/>
                </a:solidFill>
              </a:rPr>
              <a:t>between Year R and Year 6</a:t>
            </a:r>
            <a:endParaRPr lang="en-GB" dirty="0">
              <a:solidFill>
                <a:srgbClr val="002060"/>
              </a:solidFill>
            </a:endParaRPr>
          </a:p>
        </p:txBody>
      </p:sp>
    </p:spTree>
    <p:extLst>
      <p:ext uri="{BB962C8B-B14F-4D97-AF65-F5344CB8AC3E}">
        <p14:creationId xmlns:p14="http://schemas.microsoft.com/office/powerpoint/2010/main" val="36969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2" grpId="0">
        <p:bldAsOne/>
      </p:bldGraphic>
      <p:bldP spid="13" grpId="0"/>
      <p:bldGraphic spid="16" grpId="0">
        <p:bldAsOne/>
      </p:bldGraphic>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71761" y="1666632"/>
            <a:ext cx="7410707" cy="4046996"/>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1800" dirty="0" smtClean="0">
              <a:solidFill>
                <a:schemeClr val="tx1">
                  <a:lumMod val="50000"/>
                  <a:lumOff val="50000"/>
                </a:schemeClr>
              </a:solidFill>
            </a:endParaRPr>
          </a:p>
          <a:p>
            <a:pPr>
              <a:spcBef>
                <a:spcPct val="0"/>
              </a:spcBef>
            </a:pPr>
            <a:endParaRPr lang="en-GB" altLang="en-US" sz="18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0968" y="2646000"/>
            <a:ext cx="1143000" cy="1143000"/>
          </a:xfrm>
          <a:prstGeom prst="rect">
            <a:avLst/>
          </a:prstGeom>
        </p:spPr>
      </p:pic>
      <p:sp>
        <p:nvSpPr>
          <p:cNvPr id="2" name="Title 1"/>
          <p:cNvSpPr>
            <a:spLocks noGrp="1"/>
          </p:cNvSpPr>
          <p:nvPr>
            <p:ph type="title"/>
          </p:nvPr>
        </p:nvSpPr>
        <p:spPr>
          <a:xfrm>
            <a:off x="179015" y="61018"/>
            <a:ext cx="8229600" cy="545892"/>
          </a:xfrm>
        </p:spPr>
        <p:txBody>
          <a:bodyPr/>
          <a:lstStyle/>
          <a:p>
            <a:r>
              <a:rPr lang="en-GB" sz="2800" dirty="0" smtClean="0"/>
              <a:t>Year 6 Obesity by IMD 2015 (Local Quintiles)</a:t>
            </a:r>
            <a:endParaRPr lang="en-GB" sz="2800" dirty="0"/>
          </a:p>
        </p:txBody>
      </p:sp>
      <p:sp>
        <p:nvSpPr>
          <p:cNvPr id="17" name="Content Placeholder 2"/>
          <p:cNvSpPr txBox="1">
            <a:spLocks/>
          </p:cNvSpPr>
          <p:nvPr/>
        </p:nvSpPr>
        <p:spPr>
          <a:xfrm>
            <a:off x="4776933" y="699946"/>
            <a:ext cx="4551405" cy="2942216"/>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1800" dirty="0" smtClean="0">
              <a:solidFill>
                <a:srgbClr val="01225A"/>
              </a:solidFill>
            </a:endParaRPr>
          </a:p>
          <a:p>
            <a:pPr marL="342900" indent="-342900">
              <a:spcBef>
                <a:spcPct val="0"/>
              </a:spcBef>
              <a:buFontTx/>
              <a:buChar char="•"/>
            </a:pPr>
            <a:endParaRPr lang="en-GB" altLang="en-US" sz="1600" dirty="0">
              <a:solidFill>
                <a:srgbClr val="01225A"/>
              </a:solidFill>
            </a:endParaRPr>
          </a:p>
          <a:p>
            <a:pPr>
              <a:spcBef>
                <a:spcPct val="0"/>
              </a:spcBef>
            </a:pPr>
            <a:endParaRPr lang="en-GB" altLang="en-US" sz="800" dirty="0" smtClean="0">
              <a:solidFill>
                <a:srgbClr val="01225A"/>
              </a:solidFill>
            </a:endParaRPr>
          </a:p>
        </p:txBody>
      </p:sp>
      <p:grpSp>
        <p:nvGrpSpPr>
          <p:cNvPr id="18" name="Group 17"/>
          <p:cNvGrpSpPr/>
          <p:nvPr/>
        </p:nvGrpSpPr>
        <p:grpSpPr>
          <a:xfrm>
            <a:off x="5716609" y="1267290"/>
            <a:ext cx="1886420" cy="845310"/>
            <a:chOff x="6397792" y="1287941"/>
            <a:chExt cx="1886420" cy="887340"/>
          </a:xfrm>
        </p:grpSpPr>
        <p:sp>
          <p:nvSpPr>
            <p:cNvPr id="19" name="Rectangle 18"/>
            <p:cNvSpPr/>
            <p:nvPr/>
          </p:nvSpPr>
          <p:spPr>
            <a:xfrm>
              <a:off x="6622193" y="1302965"/>
              <a:ext cx="1662019" cy="872316"/>
            </a:xfrm>
            <a:prstGeom prst="rect">
              <a:avLst/>
            </a:prstGeom>
          </p:spPr>
          <p:txBody>
            <a:bodyPr wrap="square">
              <a:spAutoFit/>
            </a:bodyPr>
            <a:lstStyle/>
            <a:p>
              <a:pPr>
                <a:spcBef>
                  <a:spcPct val="0"/>
                </a:spcBef>
              </a:pPr>
              <a:r>
                <a:rPr lang="en-GB" altLang="en-US" sz="1600" b="1" dirty="0" smtClean="0">
                  <a:solidFill>
                    <a:srgbClr val="EB6000"/>
                  </a:solidFill>
                  <a:latin typeface="+mn-lt"/>
                  <a:cs typeface="Segoe UI Semibold" panose="020B0702040204020203" pitchFamily="34" charset="0"/>
                </a:rPr>
                <a:t>1.80 </a:t>
              </a:r>
              <a:r>
                <a:rPr lang="en-GB" altLang="en-US" sz="1600" b="1" dirty="0" smtClean="0">
                  <a:solidFill>
                    <a:srgbClr val="01225A"/>
                  </a:solidFill>
                  <a:latin typeface="+mn-lt"/>
                  <a:cs typeface="Segoe UI Semibold" panose="020B0702040204020203" pitchFamily="34" charset="0"/>
                </a:rPr>
                <a:t>times higher most vs least deprived quintile</a:t>
              </a:r>
              <a:endParaRPr lang="en-GB" altLang="en-US" sz="1600" b="1" dirty="0">
                <a:solidFill>
                  <a:srgbClr val="01225A"/>
                </a:solidFill>
                <a:latin typeface="+mn-lt"/>
                <a:cs typeface="Segoe UI Semibold" panose="020B0702040204020203" pitchFamily="34" charset="0"/>
              </a:endParaRPr>
            </a:p>
          </p:txBody>
        </p:sp>
        <p:sp>
          <p:nvSpPr>
            <p:cNvPr id="20" name="Up-Down Arrow 19"/>
            <p:cNvSpPr/>
            <p:nvPr/>
          </p:nvSpPr>
          <p:spPr>
            <a:xfrm>
              <a:off x="6397792" y="1287941"/>
              <a:ext cx="180000" cy="491270"/>
            </a:xfrm>
            <a:prstGeom prst="upDownArrow">
              <a:avLst/>
            </a:prstGeom>
            <a:solidFill>
              <a:srgbClr val="EB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sp>
        <p:nvSpPr>
          <p:cNvPr id="21" name="Right Arrow 20"/>
          <p:cNvSpPr/>
          <p:nvPr/>
        </p:nvSpPr>
        <p:spPr>
          <a:xfrm rot="16200000">
            <a:off x="6857752" y="4241328"/>
            <a:ext cx="641463" cy="276225"/>
          </a:xfrm>
          <a:prstGeom prst="rightArrow">
            <a:avLst/>
          </a:prstGeom>
          <a:solidFill>
            <a:srgbClr val="EB6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7376369" y="4247151"/>
            <a:ext cx="1592994" cy="338554"/>
          </a:xfrm>
          <a:prstGeom prst="rect">
            <a:avLst/>
          </a:prstGeom>
        </p:spPr>
        <p:txBody>
          <a:bodyPr wrap="square">
            <a:spAutoFit/>
          </a:bodyPr>
          <a:lstStyle/>
          <a:p>
            <a:pPr>
              <a:spcBef>
                <a:spcPct val="0"/>
              </a:spcBef>
              <a:buClr>
                <a:schemeClr val="bg2"/>
              </a:buClr>
            </a:pPr>
            <a:r>
              <a:rPr lang="en-GB" sz="1400" dirty="0" smtClean="0">
                <a:solidFill>
                  <a:srgbClr val="01225A"/>
                </a:solidFill>
              </a:rPr>
              <a:t>Gap is </a:t>
            </a:r>
            <a:r>
              <a:rPr lang="en-GB" sz="1600" b="1" dirty="0" smtClean="0">
                <a:solidFill>
                  <a:srgbClr val="EB6000"/>
                </a:solidFill>
              </a:rPr>
              <a:t>increasing</a:t>
            </a:r>
            <a:endParaRPr lang="en-GB" sz="1600" b="1" dirty="0">
              <a:solidFill>
                <a:srgbClr val="EB6000"/>
              </a:solidFill>
            </a:endParaRPr>
          </a:p>
        </p:txBody>
      </p:sp>
      <p:graphicFrame>
        <p:nvGraphicFramePr>
          <p:cNvPr id="16" name="Chart 15"/>
          <p:cNvGraphicFramePr>
            <a:graphicFrameLocks/>
          </p:cNvGraphicFramePr>
          <p:nvPr>
            <p:extLst>
              <p:ext uri="{D42A27DB-BD31-4B8C-83A1-F6EECF244321}">
                <p14:modId xmlns:p14="http://schemas.microsoft.com/office/powerpoint/2010/main" val="1267967358"/>
              </p:ext>
            </p:extLst>
          </p:nvPr>
        </p:nvGraphicFramePr>
        <p:xfrm>
          <a:off x="707197" y="748262"/>
          <a:ext cx="4901474" cy="21446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1067229837"/>
              </p:ext>
            </p:extLst>
          </p:nvPr>
        </p:nvGraphicFramePr>
        <p:xfrm>
          <a:off x="179015" y="3123532"/>
          <a:ext cx="6779347" cy="2970632"/>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08615" y="0"/>
            <a:ext cx="582984" cy="582984"/>
          </a:xfrm>
          <a:prstGeom prst="rect">
            <a:avLst/>
          </a:prstGeom>
        </p:spPr>
      </p:pic>
      <p:sp>
        <p:nvSpPr>
          <p:cNvPr id="24" name="Rectangle 23"/>
          <p:cNvSpPr/>
          <p:nvPr/>
        </p:nvSpPr>
        <p:spPr>
          <a:xfrm>
            <a:off x="6958362" y="5116718"/>
            <a:ext cx="2011001" cy="584775"/>
          </a:xfrm>
          <a:prstGeom prst="rect">
            <a:avLst/>
          </a:prstGeom>
        </p:spPr>
        <p:txBody>
          <a:bodyPr wrap="square">
            <a:spAutoFit/>
          </a:bodyPr>
          <a:lstStyle/>
          <a:p>
            <a:pPr>
              <a:spcBef>
                <a:spcPct val="0"/>
              </a:spcBef>
            </a:pPr>
            <a:r>
              <a:rPr lang="en-GB" altLang="en-US" sz="1600" b="1" dirty="0" smtClean="0">
                <a:solidFill>
                  <a:srgbClr val="EB6000"/>
                </a:solidFill>
                <a:latin typeface="+mn-lt"/>
                <a:cs typeface="Segoe UI Semibold" panose="020B0702040204020203" pitchFamily="34" charset="0"/>
              </a:rPr>
              <a:t>Higher </a:t>
            </a:r>
            <a:r>
              <a:rPr lang="en-GB" altLang="en-US" sz="1600" b="1" dirty="0" smtClean="0">
                <a:solidFill>
                  <a:srgbClr val="01215C"/>
                </a:solidFill>
                <a:latin typeface="+mn-lt"/>
                <a:cs typeface="Segoe UI Semibold" panose="020B0702040204020203" pitchFamily="34" charset="0"/>
              </a:rPr>
              <a:t>burden</a:t>
            </a:r>
            <a:r>
              <a:rPr lang="en-GB" altLang="en-US" sz="1600" b="1" dirty="0" smtClean="0">
                <a:solidFill>
                  <a:srgbClr val="EB6000"/>
                </a:solidFill>
                <a:latin typeface="+mn-lt"/>
                <a:cs typeface="Segoe UI Semibold" panose="020B0702040204020203" pitchFamily="34" charset="0"/>
              </a:rPr>
              <a:t> </a:t>
            </a:r>
            <a:r>
              <a:rPr lang="en-GB" altLang="en-US" sz="1600" b="1" dirty="0" smtClean="0">
                <a:solidFill>
                  <a:srgbClr val="01215C"/>
                </a:solidFill>
                <a:latin typeface="+mn-lt"/>
                <a:cs typeface="Segoe UI Semibold" panose="020B0702040204020203" pitchFamily="34" charset="0"/>
              </a:rPr>
              <a:t>is with the</a:t>
            </a:r>
            <a:r>
              <a:rPr lang="en-GB" altLang="en-US" sz="1600" b="1" dirty="0" smtClean="0">
                <a:solidFill>
                  <a:srgbClr val="EB6000"/>
                </a:solidFill>
                <a:latin typeface="+mn-lt"/>
                <a:cs typeface="Segoe UI Semibold" panose="020B0702040204020203" pitchFamily="34" charset="0"/>
              </a:rPr>
              <a:t> most deprived</a:t>
            </a:r>
            <a:endParaRPr lang="en-GB" altLang="en-US" sz="1600" b="1" dirty="0">
              <a:solidFill>
                <a:srgbClr val="01225A"/>
              </a:solidFill>
              <a:latin typeface="+mn-lt"/>
              <a:cs typeface="Segoe UI Semibold" panose="020B0702040204020203" pitchFamily="34" charset="0"/>
            </a:endParaRPr>
          </a:p>
        </p:txBody>
      </p:sp>
    </p:spTree>
    <p:extLst>
      <p:ext uri="{BB962C8B-B14F-4D97-AF65-F5344CB8AC3E}">
        <p14:creationId xmlns:p14="http://schemas.microsoft.com/office/powerpoint/2010/main" val="34757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Graphic spid="16" grpId="0">
        <p:bldAsOne/>
      </p:bldGraphic>
      <p:bldGraphic spid="23" grpId="0">
        <p:bldAsOne/>
      </p:bldGraphic>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9450"/>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34938" y="1687513"/>
            <a:ext cx="7772400" cy="1470025"/>
          </a:xfrm>
        </p:spPr>
        <p:txBody>
          <a:bodyPr/>
          <a:lstStyle/>
          <a:p>
            <a:pPr eaLnBrk="1" hangingPunct="1"/>
            <a:r>
              <a:rPr lang="en-US" altLang="en-US" sz="3200" dirty="0" smtClean="0">
                <a:solidFill>
                  <a:schemeClr val="bg1"/>
                </a:solidFill>
              </a:rPr>
              <a:t>NCMP - Linked analysis</a:t>
            </a:r>
            <a:endParaRPr lang="en-US" altLang="en-US" sz="1100" dirty="0" smtClean="0">
              <a:solidFill>
                <a:schemeClr val="bg1"/>
              </a:solidFill>
            </a:endParaRPr>
          </a:p>
        </p:txBody>
      </p:sp>
      <p:pic>
        <p:nvPicPr>
          <p:cNvPr id="6" name="Picture 5">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spTree>
    <p:extLst>
      <p:ext uri="{BB962C8B-B14F-4D97-AF65-F5344CB8AC3E}">
        <p14:creationId xmlns:p14="http://schemas.microsoft.com/office/powerpoint/2010/main" val="170033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313"/>
          <p:cNvSpPr/>
          <p:nvPr/>
        </p:nvSpPr>
        <p:spPr>
          <a:xfrm>
            <a:off x="131791" y="1077151"/>
            <a:ext cx="4367381" cy="3097865"/>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pic>
        <p:nvPicPr>
          <p:cNvPr id="39" name="Picture 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1717" y="3526130"/>
            <a:ext cx="571500" cy="571500"/>
          </a:xfrm>
          <a:prstGeom prst="rect">
            <a:avLst/>
          </a:prstGeom>
        </p:spPr>
      </p:pic>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2273" y="3526130"/>
            <a:ext cx="571500" cy="571500"/>
          </a:xfrm>
          <a:prstGeom prst="rect">
            <a:avLst/>
          </a:prstGeom>
        </p:spPr>
      </p:pic>
      <p:pic>
        <p:nvPicPr>
          <p:cNvPr id="41" name="Picture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2829" y="3526130"/>
            <a:ext cx="571500" cy="571500"/>
          </a:xfrm>
          <a:prstGeom prst="rect">
            <a:avLst/>
          </a:prstGeom>
        </p:spPr>
      </p:pic>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385" y="3526130"/>
            <a:ext cx="571500" cy="571500"/>
          </a:xfrm>
          <a:prstGeom prst="rect">
            <a:avLst/>
          </a:prstGeom>
        </p:spPr>
      </p:pic>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3941" y="3526130"/>
            <a:ext cx="571500" cy="571500"/>
          </a:xfrm>
          <a:prstGeom prst="rect">
            <a:avLst/>
          </a:prstGeom>
        </p:spPr>
      </p:pic>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4497" y="3526130"/>
            <a:ext cx="571500" cy="571500"/>
          </a:xfrm>
          <a:prstGeom prst="rect">
            <a:avLst/>
          </a:prstGeom>
        </p:spPr>
      </p:pic>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5053" y="3526130"/>
            <a:ext cx="571500" cy="571500"/>
          </a:xfrm>
          <a:prstGeom prst="rect">
            <a:avLst/>
          </a:prstGeom>
        </p:spPr>
      </p:pic>
      <p:pic>
        <p:nvPicPr>
          <p:cNvPr id="46" name="Picture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5609" y="3526130"/>
            <a:ext cx="571500" cy="571500"/>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6791" y="3526130"/>
            <a:ext cx="571500" cy="571500"/>
          </a:xfrm>
          <a:prstGeom prst="rect">
            <a:avLst/>
          </a:prstGeom>
        </p:spPr>
      </p:pic>
      <p:pic>
        <p:nvPicPr>
          <p:cNvPr id="144" name="Picture 1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5339" y="2887743"/>
            <a:ext cx="571500" cy="571500"/>
          </a:xfrm>
          <a:prstGeom prst="rect">
            <a:avLst/>
          </a:prstGeom>
        </p:spPr>
      </p:pic>
      <p:pic>
        <p:nvPicPr>
          <p:cNvPr id="171" name="Picture 1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3265" y="2887743"/>
            <a:ext cx="571500" cy="571500"/>
          </a:xfrm>
          <a:prstGeom prst="rect">
            <a:avLst/>
          </a:prstGeom>
        </p:spPr>
      </p:pic>
      <p:pic>
        <p:nvPicPr>
          <p:cNvPr id="172" name="Picture 17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1191" y="2887743"/>
            <a:ext cx="571500" cy="571500"/>
          </a:xfrm>
          <a:prstGeom prst="rect">
            <a:avLst/>
          </a:prstGeom>
        </p:spPr>
      </p:pic>
      <p:pic>
        <p:nvPicPr>
          <p:cNvPr id="173" name="Picture 1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9117" y="2887743"/>
            <a:ext cx="571500" cy="571500"/>
          </a:xfrm>
          <a:prstGeom prst="rect">
            <a:avLst/>
          </a:prstGeom>
        </p:spPr>
      </p:pic>
      <p:pic>
        <p:nvPicPr>
          <p:cNvPr id="174" name="Picture 1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7043" y="2887743"/>
            <a:ext cx="571500" cy="571500"/>
          </a:xfrm>
          <a:prstGeom prst="rect">
            <a:avLst/>
          </a:prstGeom>
        </p:spPr>
      </p:pic>
      <p:pic>
        <p:nvPicPr>
          <p:cNvPr id="175" name="Picture 1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969" y="2887743"/>
            <a:ext cx="571500" cy="571500"/>
          </a:xfrm>
          <a:prstGeom prst="rect">
            <a:avLst/>
          </a:prstGeom>
        </p:spPr>
      </p:pic>
      <p:pic>
        <p:nvPicPr>
          <p:cNvPr id="176" name="Picture 17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2895" y="2887743"/>
            <a:ext cx="571500" cy="571500"/>
          </a:xfrm>
          <a:prstGeom prst="rect">
            <a:avLst/>
          </a:prstGeom>
        </p:spPr>
      </p:pic>
      <p:pic>
        <p:nvPicPr>
          <p:cNvPr id="177" name="Picture 1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0821" y="2887743"/>
            <a:ext cx="571500" cy="571500"/>
          </a:xfrm>
          <a:prstGeom prst="rect">
            <a:avLst/>
          </a:prstGeom>
        </p:spPr>
      </p:pic>
      <p:pic>
        <p:nvPicPr>
          <p:cNvPr id="178" name="Picture 1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8747" y="2887743"/>
            <a:ext cx="571500" cy="571500"/>
          </a:xfrm>
          <a:prstGeom prst="rect">
            <a:avLst/>
          </a:prstGeom>
        </p:spPr>
      </p:pic>
      <p:pic>
        <p:nvPicPr>
          <p:cNvPr id="179" name="Picture 17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6673" y="2887743"/>
            <a:ext cx="571500" cy="571500"/>
          </a:xfrm>
          <a:prstGeom prst="rect">
            <a:avLst/>
          </a:prstGeom>
        </p:spPr>
      </p:pic>
      <p:pic>
        <p:nvPicPr>
          <p:cNvPr id="180" name="Picture 1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4599" y="2887743"/>
            <a:ext cx="571500" cy="571500"/>
          </a:xfrm>
          <a:prstGeom prst="rect">
            <a:avLst/>
          </a:prstGeom>
        </p:spPr>
      </p:pic>
      <p:pic>
        <p:nvPicPr>
          <p:cNvPr id="181" name="Picture 1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525" y="2887743"/>
            <a:ext cx="571500" cy="571500"/>
          </a:xfrm>
          <a:prstGeom prst="rect">
            <a:avLst/>
          </a:prstGeom>
        </p:spPr>
      </p:pic>
      <p:pic>
        <p:nvPicPr>
          <p:cNvPr id="182" name="Picture 1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451" y="2887743"/>
            <a:ext cx="571500" cy="571500"/>
          </a:xfrm>
          <a:prstGeom prst="rect">
            <a:avLst/>
          </a:prstGeom>
        </p:spPr>
      </p:pic>
      <p:pic>
        <p:nvPicPr>
          <p:cNvPr id="183" name="Picture 1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377" y="2887743"/>
            <a:ext cx="571500" cy="571500"/>
          </a:xfrm>
          <a:prstGeom prst="rect">
            <a:avLst/>
          </a:prstGeom>
        </p:spPr>
      </p:pic>
      <p:pic>
        <p:nvPicPr>
          <p:cNvPr id="184" name="Picture 1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303" y="2887743"/>
            <a:ext cx="571500" cy="571500"/>
          </a:xfrm>
          <a:prstGeom prst="rect">
            <a:avLst/>
          </a:prstGeom>
        </p:spPr>
      </p:pic>
      <p:pic>
        <p:nvPicPr>
          <p:cNvPr id="185" name="Picture 1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229" y="2887743"/>
            <a:ext cx="571500" cy="571500"/>
          </a:xfrm>
          <a:prstGeom prst="rect">
            <a:avLst/>
          </a:prstGeom>
        </p:spPr>
      </p:pic>
      <p:sp>
        <p:nvSpPr>
          <p:cNvPr id="2" name="TextBox 1"/>
          <p:cNvSpPr txBox="1"/>
          <p:nvPr/>
        </p:nvSpPr>
        <p:spPr>
          <a:xfrm>
            <a:off x="444229" y="672307"/>
            <a:ext cx="4057670" cy="369332"/>
          </a:xfrm>
          <a:prstGeom prst="rect">
            <a:avLst/>
          </a:prstGeom>
          <a:noFill/>
        </p:spPr>
        <p:txBody>
          <a:bodyPr wrap="square" rtlCol="0">
            <a:spAutoFit/>
          </a:bodyPr>
          <a:lstStyle/>
          <a:p>
            <a:r>
              <a:rPr lang="en-GB" b="1" dirty="0" smtClean="0"/>
              <a:t>Children in Year R </a:t>
            </a:r>
            <a:r>
              <a:rPr lang="en-GB" dirty="0" smtClean="0">
                <a:solidFill>
                  <a:srgbClr val="0070C0"/>
                </a:solidFill>
              </a:rPr>
              <a:t>2010/11</a:t>
            </a:r>
            <a:r>
              <a:rPr lang="en-GB" dirty="0" smtClean="0"/>
              <a:t> to </a:t>
            </a:r>
            <a:r>
              <a:rPr lang="en-GB" dirty="0" smtClean="0">
                <a:solidFill>
                  <a:srgbClr val="0070C0"/>
                </a:solidFill>
              </a:rPr>
              <a:t>2012/13</a:t>
            </a:r>
            <a:endParaRPr lang="en-GB" dirty="0">
              <a:solidFill>
                <a:srgbClr val="0070C0"/>
              </a:solidFill>
            </a:endParaRPr>
          </a:p>
        </p:txBody>
      </p:sp>
      <p:pic>
        <p:nvPicPr>
          <p:cNvPr id="57" name="Picture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107" y="5395295"/>
            <a:ext cx="571500" cy="571500"/>
          </a:xfrm>
          <a:prstGeom prst="rect">
            <a:avLst/>
          </a:prstGeom>
        </p:spPr>
      </p:pic>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6032" y="5395295"/>
            <a:ext cx="571500" cy="571500"/>
          </a:xfrm>
          <a:prstGeom prst="rect">
            <a:avLst/>
          </a:prstGeom>
        </p:spPr>
      </p:pic>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182" y="5395295"/>
            <a:ext cx="571500" cy="571500"/>
          </a:xfrm>
          <a:prstGeom prst="rect">
            <a:avLst/>
          </a:prstGeom>
        </p:spPr>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9257" y="5395295"/>
            <a:ext cx="571500" cy="571500"/>
          </a:xfrm>
          <a:prstGeom prst="rect">
            <a:avLst/>
          </a:prstGeom>
        </p:spPr>
      </p:pic>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0332" y="5395295"/>
            <a:ext cx="571500" cy="571500"/>
          </a:xfrm>
          <a:prstGeom prst="rect">
            <a:avLst/>
          </a:prstGeom>
        </p:spPr>
      </p:pic>
      <p:pic>
        <p:nvPicPr>
          <p:cNvPr id="62" name="Picture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407" y="5395295"/>
            <a:ext cx="571500" cy="571500"/>
          </a:xfrm>
          <a:prstGeom prst="rect">
            <a:avLst/>
          </a:prstGeom>
        </p:spPr>
      </p:pic>
      <p:pic>
        <p:nvPicPr>
          <p:cNvPr id="63" name="Picture 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2482" y="5395295"/>
            <a:ext cx="571500" cy="571500"/>
          </a:xfrm>
          <a:prstGeom prst="rect">
            <a:avLst/>
          </a:prstGeom>
        </p:spPr>
      </p:pic>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557" y="5395295"/>
            <a:ext cx="571500" cy="571500"/>
          </a:xfrm>
          <a:prstGeom prst="rect">
            <a:avLst/>
          </a:prstGeom>
        </p:spPr>
      </p:pic>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4632" y="5395295"/>
            <a:ext cx="571500" cy="571500"/>
          </a:xfrm>
          <a:prstGeom prst="rect">
            <a:avLst/>
          </a:prstGeom>
        </p:spPr>
      </p:pic>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9211" y="4755489"/>
            <a:ext cx="571500" cy="571500"/>
          </a:xfrm>
          <a:prstGeom prst="rect">
            <a:avLst/>
          </a:prstGeom>
        </p:spPr>
      </p:pic>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5382" y="5395295"/>
            <a:ext cx="571500" cy="571500"/>
          </a:xfrm>
          <a:prstGeom prst="rect">
            <a:avLst/>
          </a:prstGeom>
        </p:spPr>
      </p:pic>
      <p:pic>
        <p:nvPicPr>
          <p:cNvPr id="76" name="Picture 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5707" y="5395295"/>
            <a:ext cx="571500" cy="571500"/>
          </a:xfrm>
          <a:prstGeom prst="rect">
            <a:avLst/>
          </a:prstGeom>
        </p:spPr>
      </p:pic>
      <p:pic>
        <p:nvPicPr>
          <p:cNvPr id="77" name="Picture 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6782" y="5395295"/>
            <a:ext cx="571500" cy="571500"/>
          </a:xfrm>
          <a:prstGeom prst="rect">
            <a:avLst/>
          </a:prstGeom>
        </p:spPr>
      </p:pic>
      <p:pic>
        <p:nvPicPr>
          <p:cNvPr id="78" name="Picture 7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7857" y="5395295"/>
            <a:ext cx="571500" cy="571500"/>
          </a:xfrm>
          <a:prstGeom prst="rect">
            <a:avLst/>
          </a:prstGeom>
        </p:spPr>
      </p:pic>
      <p:pic>
        <p:nvPicPr>
          <p:cNvPr id="79" name="Picture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932" y="5395295"/>
            <a:ext cx="571500" cy="571500"/>
          </a:xfrm>
          <a:prstGeom prst="rect">
            <a:avLst/>
          </a:prstGeom>
        </p:spPr>
      </p:pic>
      <p:pic>
        <p:nvPicPr>
          <p:cNvPr id="80" name="Picture 7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007" y="5395295"/>
            <a:ext cx="571500" cy="571500"/>
          </a:xfrm>
          <a:prstGeom prst="rect">
            <a:avLst/>
          </a:prstGeom>
        </p:spPr>
      </p:pic>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1082" y="5395295"/>
            <a:ext cx="571500" cy="571500"/>
          </a:xfrm>
          <a:prstGeom prst="rect">
            <a:avLst/>
          </a:prstGeom>
        </p:spPr>
      </p:pic>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157" y="5395295"/>
            <a:ext cx="571500" cy="571500"/>
          </a:xfrm>
          <a:prstGeom prst="rect">
            <a:avLst/>
          </a:prstGeom>
        </p:spPr>
      </p:pic>
      <p:pic>
        <p:nvPicPr>
          <p:cNvPr id="83" name="Picture 8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3232" y="5395295"/>
            <a:ext cx="571500" cy="571500"/>
          </a:xfrm>
          <a:prstGeom prst="rect">
            <a:avLst/>
          </a:prstGeom>
        </p:spPr>
      </p:pic>
      <p:pic>
        <p:nvPicPr>
          <p:cNvPr id="84" name="Picture 8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4307" y="5395295"/>
            <a:ext cx="571500" cy="571500"/>
          </a:xfrm>
          <a:prstGeom prst="rect">
            <a:avLst/>
          </a:prstGeom>
        </p:spPr>
      </p:pic>
      <p:pic>
        <p:nvPicPr>
          <p:cNvPr id="85" name="Picture 8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6454" y="5395295"/>
            <a:ext cx="571500" cy="571500"/>
          </a:xfrm>
          <a:prstGeom prst="rect">
            <a:avLst/>
          </a:prstGeom>
        </p:spPr>
      </p:pic>
      <p:pic>
        <p:nvPicPr>
          <p:cNvPr id="145" name="Picture 1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3180" y="4763363"/>
            <a:ext cx="571500" cy="571500"/>
          </a:xfrm>
          <a:prstGeom prst="rect">
            <a:avLst/>
          </a:prstGeom>
        </p:spPr>
      </p:pic>
      <p:sp>
        <p:nvSpPr>
          <p:cNvPr id="143" name="TextBox 142"/>
          <p:cNvSpPr txBox="1"/>
          <p:nvPr/>
        </p:nvSpPr>
        <p:spPr>
          <a:xfrm>
            <a:off x="4783223" y="1429437"/>
            <a:ext cx="4208376" cy="677108"/>
          </a:xfrm>
          <a:prstGeom prst="rect">
            <a:avLst/>
          </a:prstGeom>
          <a:noFill/>
        </p:spPr>
        <p:txBody>
          <a:bodyPr wrap="square" rtlCol="0">
            <a:spAutoFit/>
          </a:bodyPr>
          <a:lstStyle/>
          <a:p>
            <a:pPr marL="342900" indent="-342900">
              <a:buClr>
                <a:srgbClr val="C51A4A"/>
              </a:buClr>
              <a:buFont typeface="Arial" panose="020B0604020202020204" pitchFamily="34" charset="0"/>
              <a:buChar char="•"/>
            </a:pPr>
            <a:r>
              <a:rPr lang="en-GB" sz="1900" dirty="0" smtClean="0"/>
              <a:t>6,032 linked records by NHS Number of the </a:t>
            </a:r>
            <a:r>
              <a:rPr lang="en-GB" sz="1900" b="1" dirty="0" smtClean="0"/>
              <a:t>SAME</a:t>
            </a:r>
            <a:r>
              <a:rPr lang="en-GB" sz="1900" dirty="0" smtClean="0"/>
              <a:t> children</a:t>
            </a:r>
          </a:p>
        </p:txBody>
      </p:sp>
      <p:pic>
        <p:nvPicPr>
          <p:cNvPr id="186" name="Picture 1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155" y="2887743"/>
            <a:ext cx="571500" cy="571500"/>
          </a:xfrm>
          <a:prstGeom prst="rect">
            <a:avLst/>
          </a:prstGeom>
        </p:spPr>
      </p:pic>
      <p:pic>
        <p:nvPicPr>
          <p:cNvPr id="187" name="Picture 18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81" y="2887743"/>
            <a:ext cx="571500" cy="571500"/>
          </a:xfrm>
          <a:prstGeom prst="rect">
            <a:avLst/>
          </a:prstGeom>
        </p:spPr>
      </p:pic>
      <p:pic>
        <p:nvPicPr>
          <p:cNvPr id="190" name="Picture 18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4304" y="2271944"/>
            <a:ext cx="571500" cy="571500"/>
          </a:xfrm>
          <a:prstGeom prst="rect">
            <a:avLst/>
          </a:prstGeom>
        </p:spPr>
      </p:pic>
      <p:pic>
        <p:nvPicPr>
          <p:cNvPr id="191" name="Picture 19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021" y="2271944"/>
            <a:ext cx="571500" cy="571500"/>
          </a:xfrm>
          <a:prstGeom prst="rect">
            <a:avLst/>
          </a:prstGeom>
        </p:spPr>
      </p:pic>
      <p:pic>
        <p:nvPicPr>
          <p:cNvPr id="192" name="Picture 19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3738" y="2271944"/>
            <a:ext cx="571500" cy="571500"/>
          </a:xfrm>
          <a:prstGeom prst="rect">
            <a:avLst/>
          </a:prstGeom>
        </p:spPr>
      </p:pic>
      <p:pic>
        <p:nvPicPr>
          <p:cNvPr id="193" name="Picture 19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3455" y="2271944"/>
            <a:ext cx="571500" cy="571500"/>
          </a:xfrm>
          <a:prstGeom prst="rect">
            <a:avLst/>
          </a:prstGeom>
        </p:spPr>
      </p:pic>
      <p:pic>
        <p:nvPicPr>
          <p:cNvPr id="194" name="Picture 1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3172" y="2271944"/>
            <a:ext cx="571500" cy="571500"/>
          </a:xfrm>
          <a:prstGeom prst="rect">
            <a:avLst/>
          </a:prstGeom>
        </p:spPr>
      </p:pic>
      <p:pic>
        <p:nvPicPr>
          <p:cNvPr id="195" name="Picture 19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2889" y="2271944"/>
            <a:ext cx="571500" cy="571500"/>
          </a:xfrm>
          <a:prstGeom prst="rect">
            <a:avLst/>
          </a:prstGeom>
        </p:spPr>
      </p:pic>
      <p:pic>
        <p:nvPicPr>
          <p:cNvPr id="196" name="Picture 19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2606" y="2271944"/>
            <a:ext cx="571500" cy="571500"/>
          </a:xfrm>
          <a:prstGeom prst="rect">
            <a:avLst/>
          </a:prstGeom>
        </p:spPr>
      </p:pic>
      <p:pic>
        <p:nvPicPr>
          <p:cNvPr id="197" name="Picture 1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2323" y="2271944"/>
            <a:ext cx="571500" cy="571500"/>
          </a:xfrm>
          <a:prstGeom prst="rect">
            <a:avLst/>
          </a:prstGeom>
        </p:spPr>
      </p:pic>
      <p:pic>
        <p:nvPicPr>
          <p:cNvPr id="198" name="Picture 19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2040" y="2271944"/>
            <a:ext cx="571500" cy="571500"/>
          </a:xfrm>
          <a:prstGeom prst="rect">
            <a:avLst/>
          </a:prstGeom>
        </p:spPr>
      </p:pic>
      <p:pic>
        <p:nvPicPr>
          <p:cNvPr id="199" name="Picture 19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1757" y="2271944"/>
            <a:ext cx="571500" cy="571500"/>
          </a:xfrm>
          <a:prstGeom prst="rect">
            <a:avLst/>
          </a:prstGeom>
        </p:spPr>
      </p:pic>
      <p:pic>
        <p:nvPicPr>
          <p:cNvPr id="200" name="Picture 19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1474" y="2271944"/>
            <a:ext cx="571500" cy="571500"/>
          </a:xfrm>
          <a:prstGeom prst="rect">
            <a:avLst/>
          </a:prstGeom>
        </p:spPr>
      </p:pic>
      <p:pic>
        <p:nvPicPr>
          <p:cNvPr id="201" name="Picture 2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191" y="2271944"/>
            <a:ext cx="571500" cy="571500"/>
          </a:xfrm>
          <a:prstGeom prst="rect">
            <a:avLst/>
          </a:prstGeom>
        </p:spPr>
      </p:pic>
      <p:pic>
        <p:nvPicPr>
          <p:cNvPr id="202" name="Picture 20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908" y="2271944"/>
            <a:ext cx="571500" cy="571500"/>
          </a:xfrm>
          <a:prstGeom prst="rect">
            <a:avLst/>
          </a:prstGeom>
        </p:spPr>
      </p:pic>
      <p:pic>
        <p:nvPicPr>
          <p:cNvPr id="203" name="Picture 20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625" y="2271944"/>
            <a:ext cx="571500" cy="571500"/>
          </a:xfrm>
          <a:prstGeom prst="rect">
            <a:avLst/>
          </a:prstGeom>
        </p:spPr>
      </p:pic>
      <p:pic>
        <p:nvPicPr>
          <p:cNvPr id="204" name="Picture 20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342" y="2271944"/>
            <a:ext cx="571500" cy="571500"/>
          </a:xfrm>
          <a:prstGeom prst="rect">
            <a:avLst/>
          </a:prstGeom>
        </p:spPr>
      </p:pic>
      <p:pic>
        <p:nvPicPr>
          <p:cNvPr id="205" name="Picture 2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059" y="2271944"/>
            <a:ext cx="571500" cy="571500"/>
          </a:xfrm>
          <a:prstGeom prst="rect">
            <a:avLst/>
          </a:prstGeom>
        </p:spPr>
      </p:pic>
      <p:pic>
        <p:nvPicPr>
          <p:cNvPr id="206" name="Picture 2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6" y="2271944"/>
            <a:ext cx="571500" cy="571500"/>
          </a:xfrm>
          <a:prstGeom prst="rect">
            <a:avLst/>
          </a:prstGeom>
        </p:spPr>
      </p:pic>
      <p:pic>
        <p:nvPicPr>
          <p:cNvPr id="207" name="Picture 20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4870" y="2271944"/>
            <a:ext cx="571500" cy="571500"/>
          </a:xfrm>
          <a:prstGeom prst="rect">
            <a:avLst/>
          </a:prstGeom>
        </p:spPr>
      </p:pic>
      <p:pic>
        <p:nvPicPr>
          <p:cNvPr id="208" name="Picture 20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4587" y="2271944"/>
            <a:ext cx="571500" cy="571500"/>
          </a:xfrm>
          <a:prstGeom prst="rect">
            <a:avLst/>
          </a:prstGeom>
        </p:spPr>
      </p:pic>
      <p:pic>
        <p:nvPicPr>
          <p:cNvPr id="209" name="Picture 20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5953" y="2271944"/>
            <a:ext cx="571500" cy="571500"/>
          </a:xfrm>
          <a:prstGeom prst="rect">
            <a:avLst/>
          </a:prstGeom>
        </p:spPr>
      </p:pic>
      <p:pic>
        <p:nvPicPr>
          <p:cNvPr id="210" name="Picture 20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8067" y="1667761"/>
            <a:ext cx="571500" cy="571500"/>
          </a:xfrm>
          <a:prstGeom prst="rect">
            <a:avLst/>
          </a:prstGeom>
        </p:spPr>
      </p:pic>
      <p:pic>
        <p:nvPicPr>
          <p:cNvPr id="211" name="Picture 2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7378" y="1667761"/>
            <a:ext cx="571500" cy="571500"/>
          </a:xfrm>
          <a:prstGeom prst="rect">
            <a:avLst/>
          </a:prstGeom>
        </p:spPr>
      </p:pic>
      <p:pic>
        <p:nvPicPr>
          <p:cNvPr id="212" name="Picture 2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6689" y="1667761"/>
            <a:ext cx="571500" cy="571500"/>
          </a:xfrm>
          <a:prstGeom prst="rect">
            <a:avLst/>
          </a:prstGeom>
        </p:spPr>
      </p:pic>
      <p:pic>
        <p:nvPicPr>
          <p:cNvPr id="213" name="Picture 2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6000" y="1667761"/>
            <a:ext cx="571500" cy="571500"/>
          </a:xfrm>
          <a:prstGeom prst="rect">
            <a:avLst/>
          </a:prstGeom>
        </p:spPr>
      </p:pic>
      <p:pic>
        <p:nvPicPr>
          <p:cNvPr id="214" name="Picture 2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5311" y="1667761"/>
            <a:ext cx="571500" cy="571500"/>
          </a:xfrm>
          <a:prstGeom prst="rect">
            <a:avLst/>
          </a:prstGeom>
        </p:spPr>
      </p:pic>
      <p:pic>
        <p:nvPicPr>
          <p:cNvPr id="215" name="Picture 2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4622" y="1667761"/>
            <a:ext cx="571500" cy="571500"/>
          </a:xfrm>
          <a:prstGeom prst="rect">
            <a:avLst/>
          </a:prstGeom>
        </p:spPr>
      </p:pic>
      <p:pic>
        <p:nvPicPr>
          <p:cNvPr id="216" name="Picture 2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3933" y="1667761"/>
            <a:ext cx="571500" cy="571500"/>
          </a:xfrm>
          <a:prstGeom prst="rect">
            <a:avLst/>
          </a:prstGeom>
        </p:spPr>
      </p:pic>
      <p:pic>
        <p:nvPicPr>
          <p:cNvPr id="217" name="Picture 2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3244" y="1667761"/>
            <a:ext cx="571500" cy="571500"/>
          </a:xfrm>
          <a:prstGeom prst="rect">
            <a:avLst/>
          </a:prstGeom>
        </p:spPr>
      </p:pic>
      <p:pic>
        <p:nvPicPr>
          <p:cNvPr id="218" name="Picture 2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2555" y="1667761"/>
            <a:ext cx="571500" cy="571500"/>
          </a:xfrm>
          <a:prstGeom prst="rect">
            <a:avLst/>
          </a:prstGeom>
        </p:spPr>
      </p:pic>
      <p:pic>
        <p:nvPicPr>
          <p:cNvPr id="219" name="Picture 2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1866" y="1667761"/>
            <a:ext cx="571500" cy="571500"/>
          </a:xfrm>
          <a:prstGeom prst="rect">
            <a:avLst/>
          </a:prstGeom>
        </p:spPr>
      </p:pic>
      <p:pic>
        <p:nvPicPr>
          <p:cNvPr id="220" name="Picture 2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1177" y="1667761"/>
            <a:ext cx="571500" cy="571500"/>
          </a:xfrm>
          <a:prstGeom prst="rect">
            <a:avLst/>
          </a:prstGeom>
        </p:spPr>
      </p:pic>
      <p:pic>
        <p:nvPicPr>
          <p:cNvPr id="221" name="Picture 2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488" y="1667761"/>
            <a:ext cx="571500" cy="571500"/>
          </a:xfrm>
          <a:prstGeom prst="rect">
            <a:avLst/>
          </a:prstGeom>
        </p:spPr>
      </p:pic>
      <p:pic>
        <p:nvPicPr>
          <p:cNvPr id="222" name="Picture 2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9" y="1667761"/>
            <a:ext cx="571500" cy="571500"/>
          </a:xfrm>
          <a:prstGeom prst="rect">
            <a:avLst/>
          </a:prstGeom>
        </p:spPr>
      </p:pic>
      <p:pic>
        <p:nvPicPr>
          <p:cNvPr id="223" name="Picture 2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110" y="1667761"/>
            <a:ext cx="571500" cy="571500"/>
          </a:xfrm>
          <a:prstGeom prst="rect">
            <a:avLst/>
          </a:prstGeom>
        </p:spPr>
      </p:pic>
      <p:pic>
        <p:nvPicPr>
          <p:cNvPr id="224" name="Picture 2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421" y="1667761"/>
            <a:ext cx="571500" cy="571500"/>
          </a:xfrm>
          <a:prstGeom prst="rect">
            <a:avLst/>
          </a:prstGeom>
        </p:spPr>
      </p:pic>
      <p:pic>
        <p:nvPicPr>
          <p:cNvPr id="225" name="Picture 2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732" y="1667761"/>
            <a:ext cx="571500" cy="571500"/>
          </a:xfrm>
          <a:prstGeom prst="rect">
            <a:avLst/>
          </a:prstGeom>
        </p:spPr>
      </p:pic>
      <p:pic>
        <p:nvPicPr>
          <p:cNvPr id="226" name="Picture 2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43" y="1667761"/>
            <a:ext cx="571500" cy="571500"/>
          </a:xfrm>
          <a:prstGeom prst="rect">
            <a:avLst/>
          </a:prstGeom>
        </p:spPr>
      </p:pic>
      <p:pic>
        <p:nvPicPr>
          <p:cNvPr id="227" name="Picture 2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9445" y="1667761"/>
            <a:ext cx="571500" cy="571500"/>
          </a:xfrm>
          <a:prstGeom prst="rect">
            <a:avLst/>
          </a:prstGeom>
        </p:spPr>
      </p:pic>
      <p:pic>
        <p:nvPicPr>
          <p:cNvPr id="228" name="Picture 2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8756" y="1667761"/>
            <a:ext cx="571500" cy="571500"/>
          </a:xfrm>
          <a:prstGeom prst="rect">
            <a:avLst/>
          </a:prstGeom>
        </p:spPr>
      </p:pic>
      <p:pic>
        <p:nvPicPr>
          <p:cNvPr id="229" name="Picture 2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1328" y="1667761"/>
            <a:ext cx="571500" cy="571500"/>
          </a:xfrm>
          <a:prstGeom prst="rect">
            <a:avLst/>
          </a:prstGeom>
        </p:spPr>
      </p:pic>
      <p:pic>
        <p:nvPicPr>
          <p:cNvPr id="230" name="Picture 2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2332" y="1107104"/>
            <a:ext cx="571500" cy="571500"/>
          </a:xfrm>
          <a:prstGeom prst="rect">
            <a:avLst/>
          </a:prstGeom>
        </p:spPr>
      </p:pic>
      <p:pic>
        <p:nvPicPr>
          <p:cNvPr id="231" name="Picture 2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1127" y="1107104"/>
            <a:ext cx="571500" cy="571500"/>
          </a:xfrm>
          <a:prstGeom prst="rect">
            <a:avLst/>
          </a:prstGeom>
        </p:spPr>
      </p:pic>
      <p:pic>
        <p:nvPicPr>
          <p:cNvPr id="232" name="Picture 2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9922" y="1107104"/>
            <a:ext cx="571500" cy="571500"/>
          </a:xfrm>
          <a:prstGeom prst="rect">
            <a:avLst/>
          </a:prstGeom>
        </p:spPr>
      </p:pic>
      <p:pic>
        <p:nvPicPr>
          <p:cNvPr id="233" name="Picture 2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8717" y="1107104"/>
            <a:ext cx="571500" cy="571500"/>
          </a:xfrm>
          <a:prstGeom prst="rect">
            <a:avLst/>
          </a:prstGeom>
        </p:spPr>
      </p:pic>
      <p:pic>
        <p:nvPicPr>
          <p:cNvPr id="234" name="Picture 2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7512" y="1107104"/>
            <a:ext cx="571500" cy="571500"/>
          </a:xfrm>
          <a:prstGeom prst="rect">
            <a:avLst/>
          </a:prstGeom>
        </p:spPr>
      </p:pic>
      <p:pic>
        <p:nvPicPr>
          <p:cNvPr id="235" name="Picture 2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6307" y="1107104"/>
            <a:ext cx="571500" cy="571500"/>
          </a:xfrm>
          <a:prstGeom prst="rect">
            <a:avLst/>
          </a:prstGeom>
        </p:spPr>
      </p:pic>
      <p:pic>
        <p:nvPicPr>
          <p:cNvPr id="236" name="Picture 2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5102" y="1107104"/>
            <a:ext cx="571500" cy="571500"/>
          </a:xfrm>
          <a:prstGeom prst="rect">
            <a:avLst/>
          </a:prstGeom>
        </p:spPr>
      </p:pic>
      <p:pic>
        <p:nvPicPr>
          <p:cNvPr id="237" name="Picture 2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3897" y="1107104"/>
            <a:ext cx="571500" cy="571500"/>
          </a:xfrm>
          <a:prstGeom prst="rect">
            <a:avLst/>
          </a:prstGeom>
        </p:spPr>
      </p:pic>
      <p:pic>
        <p:nvPicPr>
          <p:cNvPr id="238" name="Picture 2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2692" y="1107104"/>
            <a:ext cx="571500" cy="571500"/>
          </a:xfrm>
          <a:prstGeom prst="rect">
            <a:avLst/>
          </a:prstGeom>
        </p:spPr>
      </p:pic>
      <p:pic>
        <p:nvPicPr>
          <p:cNvPr id="239" name="Picture 2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1487" y="1107104"/>
            <a:ext cx="571500" cy="571500"/>
          </a:xfrm>
          <a:prstGeom prst="rect">
            <a:avLst/>
          </a:prstGeom>
        </p:spPr>
      </p:pic>
      <p:pic>
        <p:nvPicPr>
          <p:cNvPr id="240" name="Picture 2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0282" y="1107104"/>
            <a:ext cx="571500" cy="571500"/>
          </a:xfrm>
          <a:prstGeom prst="rect">
            <a:avLst/>
          </a:prstGeom>
        </p:spPr>
      </p:pic>
      <p:pic>
        <p:nvPicPr>
          <p:cNvPr id="241" name="Picture 2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077" y="1107104"/>
            <a:ext cx="571500" cy="571500"/>
          </a:xfrm>
          <a:prstGeom prst="rect">
            <a:avLst/>
          </a:prstGeom>
        </p:spPr>
      </p:pic>
      <p:pic>
        <p:nvPicPr>
          <p:cNvPr id="242" name="Picture 2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72" y="1107104"/>
            <a:ext cx="571500" cy="571500"/>
          </a:xfrm>
          <a:prstGeom prst="rect">
            <a:avLst/>
          </a:prstGeom>
        </p:spPr>
      </p:pic>
      <p:pic>
        <p:nvPicPr>
          <p:cNvPr id="243" name="Picture 2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667" y="1107104"/>
            <a:ext cx="571500" cy="571500"/>
          </a:xfrm>
          <a:prstGeom prst="rect">
            <a:avLst/>
          </a:prstGeom>
        </p:spPr>
      </p:pic>
      <p:pic>
        <p:nvPicPr>
          <p:cNvPr id="244" name="Picture 2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462" y="1107104"/>
            <a:ext cx="571500" cy="571500"/>
          </a:xfrm>
          <a:prstGeom prst="rect">
            <a:avLst/>
          </a:prstGeom>
        </p:spPr>
      </p:pic>
      <p:pic>
        <p:nvPicPr>
          <p:cNvPr id="245" name="Picture 2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257" y="1107104"/>
            <a:ext cx="571500" cy="571500"/>
          </a:xfrm>
          <a:prstGeom prst="rect">
            <a:avLst/>
          </a:prstGeom>
        </p:spPr>
      </p:pic>
      <p:pic>
        <p:nvPicPr>
          <p:cNvPr id="246" name="Picture 2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4785" y="4765914"/>
            <a:ext cx="571500" cy="571500"/>
          </a:xfrm>
          <a:prstGeom prst="rect">
            <a:avLst/>
          </a:prstGeom>
        </p:spPr>
      </p:pic>
      <p:pic>
        <p:nvPicPr>
          <p:cNvPr id="247" name="Picture 2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4742" y="1107104"/>
            <a:ext cx="571500" cy="571500"/>
          </a:xfrm>
          <a:prstGeom prst="rect">
            <a:avLst/>
          </a:prstGeom>
        </p:spPr>
      </p:pic>
      <p:pic>
        <p:nvPicPr>
          <p:cNvPr id="248" name="Picture 2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3537" y="1107104"/>
            <a:ext cx="571500" cy="571500"/>
          </a:xfrm>
          <a:prstGeom prst="rect">
            <a:avLst/>
          </a:prstGeom>
        </p:spPr>
      </p:pic>
      <p:pic>
        <p:nvPicPr>
          <p:cNvPr id="249" name="Picture 2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5953" y="1107104"/>
            <a:ext cx="571500" cy="571500"/>
          </a:xfrm>
          <a:prstGeom prst="rect">
            <a:avLst/>
          </a:prstGeom>
        </p:spPr>
      </p:pic>
      <p:pic>
        <p:nvPicPr>
          <p:cNvPr id="250" name="Picture 2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0123" y="4115683"/>
            <a:ext cx="571500" cy="571500"/>
          </a:xfrm>
          <a:prstGeom prst="rect">
            <a:avLst/>
          </a:prstGeom>
        </p:spPr>
      </p:pic>
      <p:pic>
        <p:nvPicPr>
          <p:cNvPr id="251" name="Picture 2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668" y="4115683"/>
            <a:ext cx="571500" cy="571500"/>
          </a:xfrm>
          <a:prstGeom prst="rect">
            <a:avLst/>
          </a:prstGeom>
        </p:spPr>
      </p:pic>
      <p:pic>
        <p:nvPicPr>
          <p:cNvPr id="252" name="Picture 2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213" y="4115683"/>
            <a:ext cx="571500" cy="571500"/>
          </a:xfrm>
          <a:prstGeom prst="rect">
            <a:avLst/>
          </a:prstGeom>
        </p:spPr>
      </p:pic>
      <p:pic>
        <p:nvPicPr>
          <p:cNvPr id="253" name="Picture 2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4758" y="4115683"/>
            <a:ext cx="571500" cy="571500"/>
          </a:xfrm>
          <a:prstGeom prst="rect">
            <a:avLst/>
          </a:prstGeom>
        </p:spPr>
      </p:pic>
      <p:pic>
        <p:nvPicPr>
          <p:cNvPr id="254" name="Picture 2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6303" y="4115683"/>
            <a:ext cx="571500" cy="571500"/>
          </a:xfrm>
          <a:prstGeom prst="rect">
            <a:avLst/>
          </a:prstGeom>
        </p:spPr>
      </p:pic>
      <p:pic>
        <p:nvPicPr>
          <p:cNvPr id="255" name="Picture 2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7848" y="4115683"/>
            <a:ext cx="571500" cy="571500"/>
          </a:xfrm>
          <a:prstGeom prst="rect">
            <a:avLst/>
          </a:prstGeom>
        </p:spPr>
      </p:pic>
      <p:pic>
        <p:nvPicPr>
          <p:cNvPr id="256" name="Picture 2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393" y="4115683"/>
            <a:ext cx="571500" cy="571500"/>
          </a:xfrm>
          <a:prstGeom prst="rect">
            <a:avLst/>
          </a:prstGeom>
        </p:spPr>
      </p:pic>
      <p:pic>
        <p:nvPicPr>
          <p:cNvPr id="257" name="Picture 25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0938" y="4115683"/>
            <a:ext cx="571500" cy="571500"/>
          </a:xfrm>
          <a:prstGeom prst="rect">
            <a:avLst/>
          </a:prstGeom>
        </p:spPr>
      </p:pic>
      <p:pic>
        <p:nvPicPr>
          <p:cNvPr id="258" name="Picture 25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2483" y="4115683"/>
            <a:ext cx="571500" cy="571500"/>
          </a:xfrm>
          <a:prstGeom prst="rect">
            <a:avLst/>
          </a:prstGeom>
        </p:spPr>
      </p:pic>
      <p:pic>
        <p:nvPicPr>
          <p:cNvPr id="259" name="Picture 2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4028" y="4115683"/>
            <a:ext cx="571500" cy="571500"/>
          </a:xfrm>
          <a:prstGeom prst="rect">
            <a:avLst/>
          </a:prstGeom>
        </p:spPr>
      </p:pic>
      <p:pic>
        <p:nvPicPr>
          <p:cNvPr id="260" name="Picture 2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5573" y="4115683"/>
            <a:ext cx="571500" cy="571500"/>
          </a:xfrm>
          <a:prstGeom prst="rect">
            <a:avLst/>
          </a:prstGeom>
        </p:spPr>
      </p:pic>
      <p:pic>
        <p:nvPicPr>
          <p:cNvPr id="261" name="Picture 2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7118" y="4115683"/>
            <a:ext cx="571500" cy="571500"/>
          </a:xfrm>
          <a:prstGeom prst="rect">
            <a:avLst/>
          </a:prstGeom>
        </p:spPr>
      </p:pic>
      <p:pic>
        <p:nvPicPr>
          <p:cNvPr id="262" name="Picture 2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8663" y="4115683"/>
            <a:ext cx="571500" cy="571500"/>
          </a:xfrm>
          <a:prstGeom prst="rect">
            <a:avLst/>
          </a:prstGeom>
        </p:spPr>
      </p:pic>
      <p:pic>
        <p:nvPicPr>
          <p:cNvPr id="263" name="Picture 2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0208" y="4115683"/>
            <a:ext cx="571500" cy="571500"/>
          </a:xfrm>
          <a:prstGeom prst="rect">
            <a:avLst/>
          </a:prstGeom>
        </p:spPr>
      </p:pic>
      <p:pic>
        <p:nvPicPr>
          <p:cNvPr id="264" name="Picture 2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1753" y="4115683"/>
            <a:ext cx="571500" cy="571500"/>
          </a:xfrm>
          <a:prstGeom prst="rect">
            <a:avLst/>
          </a:prstGeom>
        </p:spPr>
      </p:pic>
      <p:pic>
        <p:nvPicPr>
          <p:cNvPr id="265" name="Picture 26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3298" y="4115683"/>
            <a:ext cx="571500" cy="571500"/>
          </a:xfrm>
          <a:prstGeom prst="rect">
            <a:avLst/>
          </a:prstGeom>
        </p:spPr>
      </p:pic>
      <p:pic>
        <p:nvPicPr>
          <p:cNvPr id="266" name="Picture 26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4843" y="4115683"/>
            <a:ext cx="571500" cy="571500"/>
          </a:xfrm>
          <a:prstGeom prst="rect">
            <a:avLst/>
          </a:prstGeom>
        </p:spPr>
      </p:pic>
      <p:pic>
        <p:nvPicPr>
          <p:cNvPr id="267" name="Picture 26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7033" y="4115683"/>
            <a:ext cx="571500" cy="571500"/>
          </a:xfrm>
          <a:prstGeom prst="rect">
            <a:avLst/>
          </a:prstGeom>
        </p:spPr>
      </p:pic>
      <p:pic>
        <p:nvPicPr>
          <p:cNvPr id="268" name="Picture 26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8578" y="4115683"/>
            <a:ext cx="571500" cy="571500"/>
          </a:xfrm>
          <a:prstGeom prst="rect">
            <a:avLst/>
          </a:prstGeom>
        </p:spPr>
      </p:pic>
      <p:pic>
        <p:nvPicPr>
          <p:cNvPr id="269" name="Picture 2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5482" y="4115683"/>
            <a:ext cx="571500" cy="571500"/>
          </a:xfrm>
          <a:prstGeom prst="rect">
            <a:avLst/>
          </a:prstGeom>
        </p:spPr>
      </p:pic>
      <p:pic>
        <p:nvPicPr>
          <p:cNvPr id="270" name="Picture 2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7332" y="3526247"/>
            <a:ext cx="571500" cy="571500"/>
          </a:xfrm>
          <a:prstGeom prst="rect">
            <a:avLst/>
          </a:prstGeom>
        </p:spPr>
      </p:pic>
      <p:pic>
        <p:nvPicPr>
          <p:cNvPr id="271" name="Picture 2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8701" y="3526247"/>
            <a:ext cx="571500" cy="571500"/>
          </a:xfrm>
          <a:prstGeom prst="rect">
            <a:avLst/>
          </a:prstGeom>
        </p:spPr>
      </p:pic>
      <p:pic>
        <p:nvPicPr>
          <p:cNvPr id="272" name="Picture 27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0070" y="3526247"/>
            <a:ext cx="571500" cy="571500"/>
          </a:xfrm>
          <a:prstGeom prst="rect">
            <a:avLst/>
          </a:prstGeom>
        </p:spPr>
      </p:pic>
      <p:pic>
        <p:nvPicPr>
          <p:cNvPr id="273" name="Picture 2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1439" y="3526247"/>
            <a:ext cx="571500" cy="571500"/>
          </a:xfrm>
          <a:prstGeom prst="rect">
            <a:avLst/>
          </a:prstGeom>
        </p:spPr>
      </p:pic>
      <p:pic>
        <p:nvPicPr>
          <p:cNvPr id="274" name="Picture 2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2808" y="3526247"/>
            <a:ext cx="571500" cy="571500"/>
          </a:xfrm>
          <a:prstGeom prst="rect">
            <a:avLst/>
          </a:prstGeom>
        </p:spPr>
      </p:pic>
      <p:pic>
        <p:nvPicPr>
          <p:cNvPr id="275" name="Picture 2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4177" y="3526247"/>
            <a:ext cx="571500" cy="571500"/>
          </a:xfrm>
          <a:prstGeom prst="rect">
            <a:avLst/>
          </a:prstGeom>
        </p:spPr>
      </p:pic>
      <p:pic>
        <p:nvPicPr>
          <p:cNvPr id="276" name="Picture 27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5546" y="3526247"/>
            <a:ext cx="571500" cy="571500"/>
          </a:xfrm>
          <a:prstGeom prst="rect">
            <a:avLst/>
          </a:prstGeom>
        </p:spPr>
      </p:pic>
      <p:pic>
        <p:nvPicPr>
          <p:cNvPr id="277" name="Picture 2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6915" y="3526247"/>
            <a:ext cx="571500" cy="571500"/>
          </a:xfrm>
          <a:prstGeom prst="rect">
            <a:avLst/>
          </a:prstGeom>
        </p:spPr>
      </p:pic>
      <p:pic>
        <p:nvPicPr>
          <p:cNvPr id="278" name="Picture 2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8284" y="3526247"/>
            <a:ext cx="571500" cy="571500"/>
          </a:xfrm>
          <a:prstGeom prst="rect">
            <a:avLst/>
          </a:prstGeom>
        </p:spPr>
      </p:pic>
      <p:pic>
        <p:nvPicPr>
          <p:cNvPr id="279" name="Picture 27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9653" y="3526247"/>
            <a:ext cx="571500" cy="571500"/>
          </a:xfrm>
          <a:prstGeom prst="rect">
            <a:avLst/>
          </a:prstGeom>
        </p:spPr>
      </p:pic>
      <p:pic>
        <p:nvPicPr>
          <p:cNvPr id="280" name="Picture 2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1022" y="3526247"/>
            <a:ext cx="571500" cy="571500"/>
          </a:xfrm>
          <a:prstGeom prst="rect">
            <a:avLst/>
          </a:prstGeom>
        </p:spPr>
      </p:pic>
      <p:pic>
        <p:nvPicPr>
          <p:cNvPr id="281" name="Picture 2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2391" y="3526247"/>
            <a:ext cx="571500" cy="571500"/>
          </a:xfrm>
          <a:prstGeom prst="rect">
            <a:avLst/>
          </a:prstGeom>
        </p:spPr>
      </p:pic>
      <p:pic>
        <p:nvPicPr>
          <p:cNvPr id="282" name="Picture 2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3760" y="3526247"/>
            <a:ext cx="571500" cy="571500"/>
          </a:xfrm>
          <a:prstGeom prst="rect">
            <a:avLst/>
          </a:prstGeom>
        </p:spPr>
      </p:pic>
      <p:pic>
        <p:nvPicPr>
          <p:cNvPr id="283" name="Picture 2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5129" y="3526247"/>
            <a:ext cx="571500" cy="571500"/>
          </a:xfrm>
          <a:prstGeom prst="rect">
            <a:avLst/>
          </a:prstGeom>
        </p:spPr>
      </p:pic>
      <p:pic>
        <p:nvPicPr>
          <p:cNvPr id="284" name="Picture 2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6498" y="3526247"/>
            <a:ext cx="571500" cy="571500"/>
          </a:xfrm>
          <a:prstGeom prst="rect">
            <a:avLst/>
          </a:prstGeom>
        </p:spPr>
      </p:pic>
      <p:pic>
        <p:nvPicPr>
          <p:cNvPr id="285" name="Picture 2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867" y="3526247"/>
            <a:ext cx="571500" cy="571500"/>
          </a:xfrm>
          <a:prstGeom prst="rect">
            <a:avLst/>
          </a:prstGeom>
        </p:spPr>
      </p:pic>
      <p:pic>
        <p:nvPicPr>
          <p:cNvPr id="286" name="Picture 2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3225" y="3526247"/>
            <a:ext cx="571500" cy="571500"/>
          </a:xfrm>
          <a:prstGeom prst="rect">
            <a:avLst/>
          </a:prstGeom>
        </p:spPr>
      </p:pic>
      <p:pic>
        <p:nvPicPr>
          <p:cNvPr id="287" name="Picture 28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4594" y="3526247"/>
            <a:ext cx="571500" cy="571500"/>
          </a:xfrm>
          <a:prstGeom prst="rect">
            <a:avLst/>
          </a:prstGeom>
        </p:spPr>
      </p:pic>
      <p:pic>
        <p:nvPicPr>
          <p:cNvPr id="288" name="Picture 28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5963" y="3526247"/>
            <a:ext cx="571500" cy="571500"/>
          </a:xfrm>
          <a:prstGeom prst="rect">
            <a:avLst/>
          </a:prstGeom>
        </p:spPr>
      </p:pic>
      <p:pic>
        <p:nvPicPr>
          <p:cNvPr id="289" name="Picture 28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857" y="3526247"/>
            <a:ext cx="571500" cy="571500"/>
          </a:xfrm>
          <a:prstGeom prst="rect">
            <a:avLst/>
          </a:prstGeom>
        </p:spPr>
      </p:pic>
      <p:pic>
        <p:nvPicPr>
          <p:cNvPr id="290" name="Picture 28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2772" y="2963274"/>
            <a:ext cx="571500" cy="571500"/>
          </a:xfrm>
          <a:prstGeom prst="rect">
            <a:avLst/>
          </a:prstGeom>
        </p:spPr>
      </p:pic>
      <p:pic>
        <p:nvPicPr>
          <p:cNvPr id="291" name="Picture 29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933" y="2963274"/>
            <a:ext cx="571500" cy="571500"/>
          </a:xfrm>
          <a:prstGeom prst="rect">
            <a:avLst/>
          </a:prstGeom>
        </p:spPr>
      </p:pic>
      <p:pic>
        <p:nvPicPr>
          <p:cNvPr id="292" name="Picture 29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9094" y="2963274"/>
            <a:ext cx="571500" cy="571500"/>
          </a:xfrm>
          <a:prstGeom prst="rect">
            <a:avLst/>
          </a:prstGeom>
        </p:spPr>
      </p:pic>
      <p:pic>
        <p:nvPicPr>
          <p:cNvPr id="293" name="Picture 29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7255" y="2963274"/>
            <a:ext cx="571500" cy="571500"/>
          </a:xfrm>
          <a:prstGeom prst="rect">
            <a:avLst/>
          </a:prstGeom>
        </p:spPr>
      </p:pic>
      <p:pic>
        <p:nvPicPr>
          <p:cNvPr id="294" name="Picture 2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5416" y="2963274"/>
            <a:ext cx="571500" cy="571500"/>
          </a:xfrm>
          <a:prstGeom prst="rect">
            <a:avLst/>
          </a:prstGeom>
        </p:spPr>
      </p:pic>
      <p:pic>
        <p:nvPicPr>
          <p:cNvPr id="295" name="Picture 29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577" y="2963274"/>
            <a:ext cx="571500" cy="571500"/>
          </a:xfrm>
          <a:prstGeom prst="rect">
            <a:avLst/>
          </a:prstGeom>
        </p:spPr>
      </p:pic>
      <p:pic>
        <p:nvPicPr>
          <p:cNvPr id="296" name="Picture 29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1738" y="2963274"/>
            <a:ext cx="571500" cy="571500"/>
          </a:xfrm>
          <a:prstGeom prst="rect">
            <a:avLst/>
          </a:prstGeom>
        </p:spPr>
      </p:pic>
      <p:pic>
        <p:nvPicPr>
          <p:cNvPr id="297" name="Picture 2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899" y="2963274"/>
            <a:ext cx="571500" cy="571500"/>
          </a:xfrm>
          <a:prstGeom prst="rect">
            <a:avLst/>
          </a:prstGeom>
        </p:spPr>
      </p:pic>
      <p:pic>
        <p:nvPicPr>
          <p:cNvPr id="298" name="Picture 29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060" y="2963274"/>
            <a:ext cx="571500" cy="571500"/>
          </a:xfrm>
          <a:prstGeom prst="rect">
            <a:avLst/>
          </a:prstGeom>
        </p:spPr>
      </p:pic>
      <p:pic>
        <p:nvPicPr>
          <p:cNvPr id="299" name="Picture 29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6221" y="2963274"/>
            <a:ext cx="571500" cy="571500"/>
          </a:xfrm>
          <a:prstGeom prst="rect">
            <a:avLst/>
          </a:prstGeom>
        </p:spPr>
      </p:pic>
      <p:pic>
        <p:nvPicPr>
          <p:cNvPr id="300" name="Picture 29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4382" y="2963274"/>
            <a:ext cx="571500" cy="571500"/>
          </a:xfrm>
          <a:prstGeom prst="rect">
            <a:avLst/>
          </a:prstGeom>
        </p:spPr>
      </p:pic>
      <p:pic>
        <p:nvPicPr>
          <p:cNvPr id="301" name="Picture 3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2543" y="2963274"/>
            <a:ext cx="571500" cy="571500"/>
          </a:xfrm>
          <a:prstGeom prst="rect">
            <a:avLst/>
          </a:prstGeom>
        </p:spPr>
      </p:pic>
      <p:pic>
        <p:nvPicPr>
          <p:cNvPr id="302" name="Picture 30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0704" y="2963274"/>
            <a:ext cx="571500" cy="571500"/>
          </a:xfrm>
          <a:prstGeom prst="rect">
            <a:avLst/>
          </a:prstGeom>
        </p:spPr>
      </p:pic>
      <p:pic>
        <p:nvPicPr>
          <p:cNvPr id="303" name="Picture 30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865" y="2963274"/>
            <a:ext cx="571500" cy="571500"/>
          </a:xfrm>
          <a:prstGeom prst="rect">
            <a:avLst/>
          </a:prstGeom>
        </p:spPr>
      </p:pic>
      <p:pic>
        <p:nvPicPr>
          <p:cNvPr id="304" name="Picture 30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7026" y="2963274"/>
            <a:ext cx="571500" cy="571500"/>
          </a:xfrm>
          <a:prstGeom prst="rect">
            <a:avLst/>
          </a:prstGeom>
        </p:spPr>
      </p:pic>
      <p:pic>
        <p:nvPicPr>
          <p:cNvPr id="305" name="Picture 3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5187" y="2963274"/>
            <a:ext cx="571500" cy="571500"/>
          </a:xfrm>
          <a:prstGeom prst="rect">
            <a:avLst/>
          </a:prstGeom>
        </p:spPr>
      </p:pic>
      <p:pic>
        <p:nvPicPr>
          <p:cNvPr id="306" name="Picture 3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4883" y="4758480"/>
            <a:ext cx="571500" cy="571500"/>
          </a:xfrm>
          <a:prstGeom prst="rect">
            <a:avLst/>
          </a:prstGeom>
        </p:spPr>
      </p:pic>
      <p:pic>
        <p:nvPicPr>
          <p:cNvPr id="307" name="Picture 30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6454" y="2963274"/>
            <a:ext cx="571500" cy="571500"/>
          </a:xfrm>
          <a:prstGeom prst="rect">
            <a:avLst/>
          </a:prstGeom>
        </p:spPr>
      </p:pic>
      <p:pic>
        <p:nvPicPr>
          <p:cNvPr id="308" name="Picture 30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611" y="2963274"/>
            <a:ext cx="571500" cy="571500"/>
          </a:xfrm>
          <a:prstGeom prst="rect">
            <a:avLst/>
          </a:prstGeom>
        </p:spPr>
      </p:pic>
      <p:pic>
        <p:nvPicPr>
          <p:cNvPr id="309" name="Picture 30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687" y="4765914"/>
            <a:ext cx="571500" cy="571500"/>
          </a:xfrm>
          <a:prstGeom prst="rect">
            <a:avLst/>
          </a:prstGeom>
        </p:spPr>
      </p:pic>
      <p:pic>
        <p:nvPicPr>
          <p:cNvPr id="310" name="Picture 30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4589" y="4765914"/>
            <a:ext cx="571500" cy="571500"/>
          </a:xfrm>
          <a:prstGeom prst="rect">
            <a:avLst/>
          </a:prstGeom>
        </p:spPr>
      </p:pic>
      <p:pic>
        <p:nvPicPr>
          <p:cNvPr id="311" name="Picture 3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00" y="1106417"/>
            <a:ext cx="571500" cy="571500"/>
          </a:xfrm>
          <a:prstGeom prst="rect">
            <a:avLst/>
          </a:prstGeom>
        </p:spPr>
      </p:pic>
      <p:pic>
        <p:nvPicPr>
          <p:cNvPr id="312" name="Picture 3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3348" y="2963274"/>
            <a:ext cx="571500" cy="571500"/>
          </a:xfrm>
          <a:prstGeom prst="rect">
            <a:avLst/>
          </a:prstGeom>
        </p:spPr>
      </p:pic>
      <p:pic>
        <p:nvPicPr>
          <p:cNvPr id="313" name="Picture 3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1509" y="2963274"/>
            <a:ext cx="571500" cy="571500"/>
          </a:xfrm>
          <a:prstGeom prst="rect">
            <a:avLst/>
          </a:prstGeom>
        </p:spPr>
      </p:pic>
      <p:sp>
        <p:nvSpPr>
          <p:cNvPr id="315" name="Rectangle 314"/>
          <p:cNvSpPr/>
          <p:nvPr/>
        </p:nvSpPr>
        <p:spPr>
          <a:xfrm>
            <a:off x="4568415" y="2952999"/>
            <a:ext cx="4431748" cy="309786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6" name="Picture 3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791" y="4283784"/>
            <a:ext cx="571500" cy="571500"/>
          </a:xfrm>
          <a:prstGeom prst="rect">
            <a:avLst/>
          </a:prstGeom>
        </p:spPr>
      </p:pic>
      <p:sp>
        <p:nvSpPr>
          <p:cNvPr id="317" name="Title 2"/>
          <p:cNvSpPr txBox="1">
            <a:spLocks/>
          </p:cNvSpPr>
          <p:nvPr/>
        </p:nvSpPr>
        <p:spPr bwMode="auto">
          <a:xfrm>
            <a:off x="1761003" y="-12004"/>
            <a:ext cx="5461350" cy="7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i="0"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a:lstStyle>
          <a:p>
            <a:endParaRPr lang="en-GB" sz="2400" dirty="0" smtClean="0"/>
          </a:p>
        </p:txBody>
      </p:sp>
      <p:sp>
        <p:nvSpPr>
          <p:cNvPr id="318" name="TextBox 317"/>
          <p:cNvSpPr txBox="1"/>
          <p:nvPr/>
        </p:nvSpPr>
        <p:spPr>
          <a:xfrm>
            <a:off x="4802903" y="2578530"/>
            <a:ext cx="4057670" cy="369332"/>
          </a:xfrm>
          <a:prstGeom prst="rect">
            <a:avLst/>
          </a:prstGeom>
          <a:noFill/>
        </p:spPr>
        <p:txBody>
          <a:bodyPr wrap="square" rtlCol="0">
            <a:spAutoFit/>
          </a:bodyPr>
          <a:lstStyle/>
          <a:p>
            <a:r>
              <a:rPr lang="en-GB" b="1" dirty="0" smtClean="0"/>
              <a:t>Children in Year 6 </a:t>
            </a:r>
            <a:r>
              <a:rPr lang="en-GB" dirty="0" smtClean="0">
                <a:solidFill>
                  <a:srgbClr val="0070C0"/>
                </a:solidFill>
              </a:rPr>
              <a:t>2016/17 </a:t>
            </a:r>
            <a:r>
              <a:rPr lang="en-GB" dirty="0" smtClean="0"/>
              <a:t>to </a:t>
            </a:r>
            <a:r>
              <a:rPr lang="en-GB" dirty="0" smtClean="0">
                <a:solidFill>
                  <a:srgbClr val="0070C0"/>
                </a:solidFill>
              </a:rPr>
              <a:t>2018/19</a:t>
            </a:r>
            <a:endParaRPr lang="en-GB" dirty="0">
              <a:solidFill>
                <a:srgbClr val="0070C0"/>
              </a:solidFill>
            </a:endParaRPr>
          </a:p>
        </p:txBody>
      </p:sp>
      <p:pic>
        <p:nvPicPr>
          <p:cNvPr id="319" name="Picture 3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791" y="4766880"/>
            <a:ext cx="571500" cy="571500"/>
          </a:xfrm>
          <a:prstGeom prst="rect">
            <a:avLst/>
          </a:prstGeom>
        </p:spPr>
      </p:pic>
      <p:pic>
        <p:nvPicPr>
          <p:cNvPr id="322" name="Picture 3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791" y="5681045"/>
            <a:ext cx="571500" cy="571500"/>
          </a:xfrm>
          <a:prstGeom prst="rect">
            <a:avLst/>
          </a:prstGeom>
        </p:spPr>
      </p:pic>
      <p:sp>
        <p:nvSpPr>
          <p:cNvPr id="324" name="Bent Arrow 323"/>
          <p:cNvSpPr/>
          <p:nvPr/>
        </p:nvSpPr>
        <p:spPr>
          <a:xfrm flipV="1">
            <a:off x="4056791" y="4133314"/>
            <a:ext cx="619688" cy="653079"/>
          </a:xfrm>
          <a:prstGeom prst="bent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25" name="Title 324"/>
          <p:cNvSpPr>
            <a:spLocks noGrp="1"/>
          </p:cNvSpPr>
          <p:nvPr>
            <p:ph type="ctrTitle"/>
          </p:nvPr>
        </p:nvSpPr>
        <p:spPr>
          <a:xfrm>
            <a:off x="323211" y="82809"/>
            <a:ext cx="6287332" cy="551674"/>
          </a:xfrm>
        </p:spPr>
        <p:txBody>
          <a:bodyPr/>
          <a:lstStyle/>
          <a:p>
            <a:r>
              <a:rPr lang="en-GB" sz="2800" dirty="0"/>
              <a:t>Linked analysis – Southampton children</a:t>
            </a:r>
          </a:p>
        </p:txBody>
      </p:sp>
      <p:sp>
        <p:nvSpPr>
          <p:cNvPr id="326" name="TextBox 325"/>
          <p:cNvSpPr txBox="1"/>
          <p:nvPr/>
        </p:nvSpPr>
        <p:spPr>
          <a:xfrm>
            <a:off x="571529" y="4401433"/>
            <a:ext cx="1517595" cy="369332"/>
          </a:xfrm>
          <a:prstGeom prst="rect">
            <a:avLst/>
          </a:prstGeom>
          <a:noFill/>
        </p:spPr>
        <p:txBody>
          <a:bodyPr wrap="square" rtlCol="0">
            <a:spAutoFit/>
          </a:bodyPr>
          <a:lstStyle/>
          <a:p>
            <a:r>
              <a:rPr lang="en-GB" b="1" dirty="0" smtClean="0"/>
              <a:t>Underweight</a:t>
            </a:r>
            <a:endParaRPr lang="en-GB" dirty="0"/>
          </a:p>
        </p:txBody>
      </p:sp>
      <p:sp>
        <p:nvSpPr>
          <p:cNvPr id="327" name="TextBox 326"/>
          <p:cNvSpPr txBox="1"/>
          <p:nvPr/>
        </p:nvSpPr>
        <p:spPr>
          <a:xfrm>
            <a:off x="571529" y="4877237"/>
            <a:ext cx="1781177" cy="369332"/>
          </a:xfrm>
          <a:prstGeom prst="rect">
            <a:avLst/>
          </a:prstGeom>
          <a:noFill/>
        </p:spPr>
        <p:txBody>
          <a:bodyPr wrap="square" rtlCol="0">
            <a:spAutoFit/>
          </a:bodyPr>
          <a:lstStyle/>
          <a:p>
            <a:r>
              <a:rPr lang="en-GB" b="1" dirty="0" smtClean="0"/>
              <a:t>Healthy weight</a:t>
            </a:r>
            <a:endParaRPr lang="en-GB" dirty="0"/>
          </a:p>
        </p:txBody>
      </p:sp>
      <p:sp>
        <p:nvSpPr>
          <p:cNvPr id="328" name="TextBox 327"/>
          <p:cNvSpPr txBox="1"/>
          <p:nvPr/>
        </p:nvSpPr>
        <p:spPr>
          <a:xfrm>
            <a:off x="571529" y="5352926"/>
            <a:ext cx="1342368" cy="369332"/>
          </a:xfrm>
          <a:prstGeom prst="rect">
            <a:avLst/>
          </a:prstGeom>
          <a:noFill/>
        </p:spPr>
        <p:txBody>
          <a:bodyPr wrap="square" rtlCol="0">
            <a:spAutoFit/>
          </a:bodyPr>
          <a:lstStyle/>
          <a:p>
            <a:r>
              <a:rPr lang="en-GB" b="1" dirty="0" smtClean="0"/>
              <a:t>Overweight</a:t>
            </a:r>
            <a:endParaRPr lang="en-GB" dirty="0"/>
          </a:p>
        </p:txBody>
      </p:sp>
      <p:sp>
        <p:nvSpPr>
          <p:cNvPr id="329" name="TextBox 328"/>
          <p:cNvSpPr txBox="1"/>
          <p:nvPr/>
        </p:nvSpPr>
        <p:spPr>
          <a:xfrm>
            <a:off x="571529" y="5802359"/>
            <a:ext cx="1111649" cy="369332"/>
          </a:xfrm>
          <a:prstGeom prst="rect">
            <a:avLst/>
          </a:prstGeom>
          <a:noFill/>
        </p:spPr>
        <p:txBody>
          <a:bodyPr wrap="square" rtlCol="0">
            <a:spAutoFit/>
          </a:bodyPr>
          <a:lstStyle/>
          <a:p>
            <a:r>
              <a:rPr lang="en-GB" b="1" dirty="0" smtClean="0"/>
              <a:t>Obese</a:t>
            </a:r>
            <a:endParaRPr lang="en-GB" dirty="0"/>
          </a:p>
        </p:txBody>
      </p:sp>
      <p:pic>
        <p:nvPicPr>
          <p:cNvPr id="330" name="Picture 3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671" y="5238714"/>
            <a:ext cx="571500" cy="571500"/>
          </a:xfrm>
          <a:prstGeom prst="rect">
            <a:avLst/>
          </a:prstGeom>
        </p:spPr>
      </p:pic>
      <p:pic>
        <p:nvPicPr>
          <p:cNvPr id="331" name="Picture 3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0978" y="2878981"/>
            <a:ext cx="571500" cy="571500"/>
          </a:xfrm>
          <a:prstGeom prst="rect">
            <a:avLst/>
          </a:prstGeom>
        </p:spPr>
      </p:pic>
      <p:pic>
        <p:nvPicPr>
          <p:cNvPr id="332" name="Picture 3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2633" y="2878981"/>
            <a:ext cx="571500" cy="571500"/>
          </a:xfrm>
          <a:prstGeom prst="rect">
            <a:avLst/>
          </a:prstGeom>
        </p:spPr>
      </p:pic>
      <p:pic>
        <p:nvPicPr>
          <p:cNvPr id="333" name="Picture 3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35" y="3529727"/>
            <a:ext cx="571500" cy="571500"/>
          </a:xfrm>
          <a:prstGeom prst="rect">
            <a:avLst/>
          </a:prstGeom>
        </p:spPr>
      </p:pic>
      <p:pic>
        <p:nvPicPr>
          <p:cNvPr id="334" name="Picture 3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790" y="3529727"/>
            <a:ext cx="571500" cy="571500"/>
          </a:xfrm>
          <a:prstGeom prst="rect">
            <a:avLst/>
          </a:prstGeom>
        </p:spPr>
      </p:pic>
      <p:pic>
        <p:nvPicPr>
          <p:cNvPr id="335" name="Picture 3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631" y="3529727"/>
            <a:ext cx="571500" cy="571500"/>
          </a:xfrm>
          <a:prstGeom prst="rect">
            <a:avLst/>
          </a:prstGeom>
        </p:spPr>
      </p:pic>
      <p:pic>
        <p:nvPicPr>
          <p:cNvPr id="336" name="Picture 3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7286" y="3529727"/>
            <a:ext cx="571500" cy="571500"/>
          </a:xfrm>
          <a:prstGeom prst="rect">
            <a:avLst/>
          </a:prstGeom>
        </p:spPr>
      </p:pic>
      <p:pic>
        <p:nvPicPr>
          <p:cNvPr id="337" name="Picture 3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9507" y="3528513"/>
            <a:ext cx="571500" cy="571500"/>
          </a:xfrm>
          <a:prstGeom prst="rect">
            <a:avLst/>
          </a:prstGeom>
        </p:spPr>
      </p:pic>
      <p:pic>
        <p:nvPicPr>
          <p:cNvPr id="338" name="Picture 3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1162" y="3528513"/>
            <a:ext cx="571500" cy="571500"/>
          </a:xfrm>
          <a:prstGeom prst="rect">
            <a:avLst/>
          </a:prstGeom>
        </p:spPr>
      </p:pic>
      <p:pic>
        <p:nvPicPr>
          <p:cNvPr id="339" name="Picture 3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7003" y="3528513"/>
            <a:ext cx="571500" cy="571500"/>
          </a:xfrm>
          <a:prstGeom prst="rect">
            <a:avLst/>
          </a:prstGeom>
        </p:spPr>
      </p:pic>
      <p:pic>
        <p:nvPicPr>
          <p:cNvPr id="340" name="Picture 3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8658" y="3528513"/>
            <a:ext cx="571500" cy="571500"/>
          </a:xfrm>
          <a:prstGeom prst="rect">
            <a:avLst/>
          </a:prstGeom>
        </p:spPr>
      </p:pic>
      <p:pic>
        <p:nvPicPr>
          <p:cNvPr id="341" name="Picture 3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4365" y="3526396"/>
            <a:ext cx="571500" cy="571500"/>
          </a:xfrm>
          <a:prstGeom prst="rect">
            <a:avLst/>
          </a:prstGeom>
        </p:spPr>
      </p:pic>
      <p:pic>
        <p:nvPicPr>
          <p:cNvPr id="342" name="Picture 3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0206" y="3526396"/>
            <a:ext cx="571500" cy="571500"/>
          </a:xfrm>
          <a:prstGeom prst="rect">
            <a:avLst/>
          </a:prstGeom>
        </p:spPr>
      </p:pic>
      <p:pic>
        <p:nvPicPr>
          <p:cNvPr id="343" name="Picture 3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2678" y="3537968"/>
            <a:ext cx="571500" cy="571500"/>
          </a:xfrm>
          <a:prstGeom prst="rect">
            <a:avLst/>
          </a:prstGeom>
        </p:spPr>
      </p:pic>
      <p:pic>
        <p:nvPicPr>
          <p:cNvPr id="344" name="Picture 34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9369" y="4776153"/>
            <a:ext cx="571500" cy="571500"/>
          </a:xfrm>
          <a:prstGeom prst="rect">
            <a:avLst/>
          </a:prstGeom>
        </p:spPr>
      </p:pic>
      <p:pic>
        <p:nvPicPr>
          <p:cNvPr id="345" name="Picture 3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5079" y="4765914"/>
            <a:ext cx="571500" cy="571500"/>
          </a:xfrm>
          <a:prstGeom prst="rect">
            <a:avLst/>
          </a:prstGeom>
        </p:spPr>
      </p:pic>
      <p:pic>
        <p:nvPicPr>
          <p:cNvPr id="346" name="Picture 3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5177" y="4765914"/>
            <a:ext cx="571500" cy="571500"/>
          </a:xfrm>
          <a:prstGeom prst="rect">
            <a:avLst/>
          </a:prstGeom>
        </p:spPr>
      </p:pic>
      <p:pic>
        <p:nvPicPr>
          <p:cNvPr id="347" name="Picture 3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5275" y="4765914"/>
            <a:ext cx="571500" cy="571500"/>
          </a:xfrm>
          <a:prstGeom prst="rect">
            <a:avLst/>
          </a:prstGeom>
        </p:spPr>
      </p:pic>
      <p:pic>
        <p:nvPicPr>
          <p:cNvPr id="348" name="Picture 3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5373" y="4765914"/>
            <a:ext cx="571500" cy="571500"/>
          </a:xfrm>
          <a:prstGeom prst="rect">
            <a:avLst/>
          </a:prstGeom>
        </p:spPr>
      </p:pic>
      <p:pic>
        <p:nvPicPr>
          <p:cNvPr id="349" name="Picture 3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5471" y="4765914"/>
            <a:ext cx="571500" cy="571500"/>
          </a:xfrm>
          <a:prstGeom prst="rect">
            <a:avLst/>
          </a:prstGeom>
        </p:spPr>
      </p:pic>
      <p:pic>
        <p:nvPicPr>
          <p:cNvPr id="350" name="Picture 3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5569" y="4765914"/>
            <a:ext cx="571500" cy="571500"/>
          </a:xfrm>
          <a:prstGeom prst="rect">
            <a:avLst/>
          </a:prstGeom>
        </p:spPr>
      </p:pic>
      <p:pic>
        <p:nvPicPr>
          <p:cNvPr id="351" name="Picture 3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45667" y="4765914"/>
            <a:ext cx="571500" cy="571500"/>
          </a:xfrm>
          <a:prstGeom prst="rect">
            <a:avLst/>
          </a:prstGeom>
        </p:spPr>
      </p:pic>
      <p:pic>
        <p:nvPicPr>
          <p:cNvPr id="352" name="Picture 3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5765" y="4765914"/>
            <a:ext cx="571500" cy="571500"/>
          </a:xfrm>
          <a:prstGeom prst="rect">
            <a:avLst/>
          </a:prstGeom>
        </p:spPr>
      </p:pic>
      <p:pic>
        <p:nvPicPr>
          <p:cNvPr id="353" name="Picture 3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5863" y="4765914"/>
            <a:ext cx="571500" cy="571500"/>
          </a:xfrm>
          <a:prstGeom prst="rect">
            <a:avLst/>
          </a:prstGeom>
        </p:spPr>
      </p:pic>
      <p:pic>
        <p:nvPicPr>
          <p:cNvPr id="354" name="Picture 35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5961" y="4765914"/>
            <a:ext cx="571500" cy="571500"/>
          </a:xfrm>
          <a:prstGeom prst="rect">
            <a:avLst/>
          </a:prstGeom>
        </p:spPr>
      </p:pic>
      <p:pic>
        <p:nvPicPr>
          <p:cNvPr id="355" name="Picture 35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6059" y="4765914"/>
            <a:ext cx="571500" cy="571500"/>
          </a:xfrm>
          <a:prstGeom prst="rect">
            <a:avLst/>
          </a:prstGeom>
        </p:spPr>
      </p:pic>
      <p:pic>
        <p:nvPicPr>
          <p:cNvPr id="356" name="Picture 35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6157" y="4765914"/>
            <a:ext cx="571500" cy="571500"/>
          </a:xfrm>
          <a:prstGeom prst="rect">
            <a:avLst/>
          </a:prstGeom>
        </p:spPr>
      </p:pic>
      <p:pic>
        <p:nvPicPr>
          <p:cNvPr id="357" name="Picture 3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4522" y="4765914"/>
            <a:ext cx="571500" cy="571500"/>
          </a:xfrm>
          <a:prstGeom prst="rect">
            <a:avLst/>
          </a:prstGeom>
        </p:spPr>
      </p:pic>
      <p:pic>
        <p:nvPicPr>
          <p:cNvPr id="320" name="Picture 319">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08615" y="0"/>
            <a:ext cx="582984" cy="582984"/>
          </a:xfrm>
          <a:prstGeom prst="rect">
            <a:avLst/>
          </a:prstGeom>
        </p:spPr>
      </p:pic>
      <p:sp>
        <p:nvSpPr>
          <p:cNvPr id="321" name="TextBox 320"/>
          <p:cNvSpPr txBox="1"/>
          <p:nvPr/>
        </p:nvSpPr>
        <p:spPr>
          <a:xfrm>
            <a:off x="2254434" y="4401433"/>
            <a:ext cx="678952" cy="369332"/>
          </a:xfrm>
          <a:prstGeom prst="rect">
            <a:avLst/>
          </a:prstGeom>
          <a:noFill/>
        </p:spPr>
        <p:txBody>
          <a:bodyPr wrap="square" rtlCol="0">
            <a:spAutoFit/>
          </a:bodyPr>
          <a:lstStyle/>
          <a:p>
            <a:r>
              <a:rPr lang="en-GB" dirty="0" smtClean="0"/>
              <a:t>1.1%</a:t>
            </a:r>
            <a:endParaRPr lang="en-GB" dirty="0"/>
          </a:p>
        </p:txBody>
      </p:sp>
      <p:sp>
        <p:nvSpPr>
          <p:cNvPr id="323" name="TextBox 322"/>
          <p:cNvSpPr txBox="1"/>
          <p:nvPr/>
        </p:nvSpPr>
        <p:spPr>
          <a:xfrm>
            <a:off x="2763842" y="4398079"/>
            <a:ext cx="1152958" cy="369332"/>
          </a:xfrm>
          <a:prstGeom prst="rect">
            <a:avLst/>
          </a:prstGeom>
          <a:noFill/>
        </p:spPr>
        <p:txBody>
          <a:bodyPr wrap="square" rtlCol="0">
            <a:spAutoFit/>
          </a:bodyPr>
          <a:lstStyle/>
          <a:p>
            <a:r>
              <a:rPr lang="en-GB" dirty="0" smtClean="0">
                <a:sym typeface="Wingdings" panose="05000000000000000000" pitchFamily="2" charset="2"/>
              </a:rPr>
              <a:t>  1.6%</a:t>
            </a:r>
            <a:endParaRPr lang="en-GB" dirty="0"/>
          </a:p>
        </p:txBody>
      </p:sp>
      <p:sp>
        <p:nvSpPr>
          <p:cNvPr id="358" name="TextBox 357"/>
          <p:cNvSpPr txBox="1"/>
          <p:nvPr/>
        </p:nvSpPr>
        <p:spPr>
          <a:xfrm>
            <a:off x="2197621" y="4875881"/>
            <a:ext cx="792579" cy="369332"/>
          </a:xfrm>
          <a:prstGeom prst="rect">
            <a:avLst/>
          </a:prstGeom>
          <a:noFill/>
        </p:spPr>
        <p:txBody>
          <a:bodyPr wrap="square" rtlCol="0">
            <a:spAutoFit/>
          </a:bodyPr>
          <a:lstStyle/>
          <a:p>
            <a:r>
              <a:rPr lang="en-GB" dirty="0" smtClean="0"/>
              <a:t>76.5%</a:t>
            </a:r>
            <a:endParaRPr lang="en-GB" dirty="0"/>
          </a:p>
        </p:txBody>
      </p:sp>
      <p:sp>
        <p:nvSpPr>
          <p:cNvPr id="359" name="TextBox 358"/>
          <p:cNvSpPr txBox="1"/>
          <p:nvPr/>
        </p:nvSpPr>
        <p:spPr>
          <a:xfrm>
            <a:off x="2763842" y="4876705"/>
            <a:ext cx="1170308" cy="369332"/>
          </a:xfrm>
          <a:prstGeom prst="rect">
            <a:avLst/>
          </a:prstGeom>
          <a:noFill/>
        </p:spPr>
        <p:txBody>
          <a:bodyPr wrap="square" rtlCol="0">
            <a:spAutoFit/>
          </a:bodyPr>
          <a:lstStyle/>
          <a:p>
            <a:r>
              <a:rPr lang="en-GB" dirty="0" smtClean="0">
                <a:sym typeface="Wingdings" panose="05000000000000000000" pitchFamily="2" charset="2"/>
              </a:rPr>
              <a:t> 62.4%</a:t>
            </a:r>
            <a:endParaRPr lang="en-GB" dirty="0"/>
          </a:p>
        </p:txBody>
      </p:sp>
      <p:sp>
        <p:nvSpPr>
          <p:cNvPr id="360" name="TextBox 359"/>
          <p:cNvSpPr txBox="1"/>
          <p:nvPr/>
        </p:nvSpPr>
        <p:spPr>
          <a:xfrm>
            <a:off x="2763842" y="5341184"/>
            <a:ext cx="1063063" cy="369332"/>
          </a:xfrm>
          <a:prstGeom prst="rect">
            <a:avLst/>
          </a:prstGeom>
          <a:noFill/>
        </p:spPr>
        <p:txBody>
          <a:bodyPr wrap="square" rtlCol="0">
            <a:spAutoFit/>
          </a:bodyPr>
          <a:lstStyle/>
          <a:p>
            <a:r>
              <a:rPr lang="en-GB" dirty="0" smtClean="0">
                <a:sym typeface="Wingdings" panose="05000000000000000000" pitchFamily="2" charset="2"/>
              </a:rPr>
              <a:t> 14.0%</a:t>
            </a:r>
            <a:endParaRPr lang="en-GB" dirty="0"/>
          </a:p>
        </p:txBody>
      </p:sp>
      <p:sp>
        <p:nvSpPr>
          <p:cNvPr id="361" name="TextBox 360"/>
          <p:cNvSpPr txBox="1"/>
          <p:nvPr/>
        </p:nvSpPr>
        <p:spPr>
          <a:xfrm>
            <a:off x="2147999" y="5352926"/>
            <a:ext cx="891822" cy="369332"/>
          </a:xfrm>
          <a:prstGeom prst="rect">
            <a:avLst/>
          </a:prstGeom>
          <a:noFill/>
        </p:spPr>
        <p:txBody>
          <a:bodyPr wrap="square" rtlCol="0">
            <a:spAutoFit/>
          </a:bodyPr>
          <a:lstStyle/>
          <a:p>
            <a:r>
              <a:rPr lang="en-GB" dirty="0" smtClean="0"/>
              <a:t>13.1</a:t>
            </a:r>
            <a:r>
              <a:rPr lang="en-GB" dirty="0" smtClean="0">
                <a:sym typeface="Wingdings" panose="05000000000000000000" pitchFamily="2" charset="2"/>
              </a:rPr>
              <a:t>%</a:t>
            </a:r>
            <a:endParaRPr lang="en-GB" dirty="0"/>
          </a:p>
        </p:txBody>
      </p:sp>
      <p:sp>
        <p:nvSpPr>
          <p:cNvPr id="362" name="TextBox 361"/>
          <p:cNvSpPr txBox="1"/>
          <p:nvPr/>
        </p:nvSpPr>
        <p:spPr>
          <a:xfrm>
            <a:off x="2763842" y="5810214"/>
            <a:ext cx="1085538" cy="369332"/>
          </a:xfrm>
          <a:prstGeom prst="rect">
            <a:avLst/>
          </a:prstGeom>
          <a:noFill/>
        </p:spPr>
        <p:txBody>
          <a:bodyPr wrap="square" rtlCol="0">
            <a:spAutoFit/>
          </a:bodyPr>
          <a:lstStyle/>
          <a:p>
            <a:r>
              <a:rPr lang="en-GB" dirty="0" smtClean="0">
                <a:sym typeface="Wingdings" panose="05000000000000000000" pitchFamily="2" charset="2"/>
              </a:rPr>
              <a:t> 22.0%</a:t>
            </a:r>
            <a:endParaRPr lang="en-GB" dirty="0"/>
          </a:p>
        </p:txBody>
      </p:sp>
      <p:sp>
        <p:nvSpPr>
          <p:cNvPr id="363" name="TextBox 362"/>
          <p:cNvSpPr txBox="1"/>
          <p:nvPr/>
        </p:nvSpPr>
        <p:spPr>
          <a:xfrm>
            <a:off x="2237091" y="5810214"/>
            <a:ext cx="713639" cy="369332"/>
          </a:xfrm>
          <a:prstGeom prst="rect">
            <a:avLst/>
          </a:prstGeom>
          <a:noFill/>
        </p:spPr>
        <p:txBody>
          <a:bodyPr wrap="square" rtlCol="0">
            <a:spAutoFit/>
          </a:bodyPr>
          <a:lstStyle/>
          <a:p>
            <a:r>
              <a:rPr lang="en-GB" dirty="0" smtClean="0"/>
              <a:t>9.3%</a:t>
            </a:r>
            <a:endParaRPr lang="en-GB" dirty="0"/>
          </a:p>
        </p:txBody>
      </p:sp>
    </p:spTree>
    <p:extLst>
      <p:ext uri="{BB962C8B-B14F-4D97-AF65-F5344CB8AC3E}">
        <p14:creationId xmlns:p14="http://schemas.microsoft.com/office/powerpoint/2010/main" val="12264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anim calcmode="lin" valueType="num">
                                      <p:cBhvr additive="base">
                                        <p:cTn id="15" dur="250" fill="hold"/>
                                        <p:tgtEl>
                                          <p:spTgt spid="311"/>
                                        </p:tgtEl>
                                        <p:attrNameLst>
                                          <p:attrName>ppt_x</p:attrName>
                                        </p:attrNameLst>
                                      </p:cBhvr>
                                      <p:tavLst>
                                        <p:tav tm="0">
                                          <p:val>
                                            <p:strVal val="0-#ppt_w/2"/>
                                          </p:val>
                                        </p:tav>
                                        <p:tav tm="100000">
                                          <p:val>
                                            <p:strVal val="#ppt_x"/>
                                          </p:val>
                                        </p:tav>
                                      </p:tavLst>
                                    </p:anim>
                                    <p:anim calcmode="lin" valueType="num">
                                      <p:cBhvr additive="base">
                                        <p:cTn id="16" dur="250" fill="hold"/>
                                        <p:tgtEl>
                                          <p:spTgt spid="311"/>
                                        </p:tgtEl>
                                        <p:attrNameLst>
                                          <p:attrName>ppt_y</p:attrName>
                                        </p:attrNameLst>
                                      </p:cBhvr>
                                      <p:tavLst>
                                        <p:tav tm="0">
                                          <p:val>
                                            <p:strVal val="#ppt_y"/>
                                          </p:val>
                                        </p:tav>
                                        <p:tav tm="100000">
                                          <p:val>
                                            <p:strVal val="#ppt_y"/>
                                          </p:val>
                                        </p:tav>
                                      </p:tavLst>
                                    </p:anim>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316"/>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326"/>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0"/>
                                          </p:stCondLst>
                                        </p:cTn>
                                        <p:tgtEl>
                                          <p:spTgt spid="3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45"/>
                                        </p:tgtEl>
                                        <p:attrNameLst>
                                          <p:attrName>style.visibility</p:attrName>
                                        </p:attrNameLst>
                                      </p:cBhvr>
                                      <p:to>
                                        <p:strVal val="visible"/>
                                      </p:to>
                                    </p:set>
                                    <p:anim calcmode="lin" valueType="num">
                                      <p:cBhvr additive="base">
                                        <p:cTn id="30" dur="200" fill="hold"/>
                                        <p:tgtEl>
                                          <p:spTgt spid="245"/>
                                        </p:tgtEl>
                                        <p:attrNameLst>
                                          <p:attrName>ppt_x</p:attrName>
                                        </p:attrNameLst>
                                      </p:cBhvr>
                                      <p:tavLst>
                                        <p:tav tm="0">
                                          <p:val>
                                            <p:strVal val="0-#ppt_w/2"/>
                                          </p:val>
                                        </p:tav>
                                        <p:tav tm="100000">
                                          <p:val>
                                            <p:strVal val="#ppt_x"/>
                                          </p:val>
                                        </p:tav>
                                      </p:tavLst>
                                    </p:anim>
                                    <p:anim calcmode="lin" valueType="num">
                                      <p:cBhvr additive="base">
                                        <p:cTn id="31" dur="200" fill="hold"/>
                                        <p:tgtEl>
                                          <p:spTgt spid="24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44"/>
                                        </p:tgtEl>
                                        <p:attrNameLst>
                                          <p:attrName>style.visibility</p:attrName>
                                        </p:attrNameLst>
                                      </p:cBhvr>
                                      <p:to>
                                        <p:strVal val="visible"/>
                                      </p:to>
                                    </p:set>
                                    <p:anim calcmode="lin" valueType="num">
                                      <p:cBhvr additive="base">
                                        <p:cTn id="34" dur="200" fill="hold"/>
                                        <p:tgtEl>
                                          <p:spTgt spid="244"/>
                                        </p:tgtEl>
                                        <p:attrNameLst>
                                          <p:attrName>ppt_x</p:attrName>
                                        </p:attrNameLst>
                                      </p:cBhvr>
                                      <p:tavLst>
                                        <p:tav tm="0">
                                          <p:val>
                                            <p:strVal val="0-#ppt_w/2"/>
                                          </p:val>
                                        </p:tav>
                                        <p:tav tm="100000">
                                          <p:val>
                                            <p:strVal val="#ppt_x"/>
                                          </p:val>
                                        </p:tav>
                                      </p:tavLst>
                                    </p:anim>
                                    <p:anim calcmode="lin" valueType="num">
                                      <p:cBhvr additive="base">
                                        <p:cTn id="35" dur="200" fill="hold"/>
                                        <p:tgtEl>
                                          <p:spTgt spid="244"/>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43"/>
                                        </p:tgtEl>
                                        <p:attrNameLst>
                                          <p:attrName>style.visibility</p:attrName>
                                        </p:attrNameLst>
                                      </p:cBhvr>
                                      <p:to>
                                        <p:strVal val="visible"/>
                                      </p:to>
                                    </p:set>
                                    <p:anim calcmode="lin" valueType="num">
                                      <p:cBhvr additive="base">
                                        <p:cTn id="38" dur="200" fill="hold"/>
                                        <p:tgtEl>
                                          <p:spTgt spid="243"/>
                                        </p:tgtEl>
                                        <p:attrNameLst>
                                          <p:attrName>ppt_x</p:attrName>
                                        </p:attrNameLst>
                                      </p:cBhvr>
                                      <p:tavLst>
                                        <p:tav tm="0">
                                          <p:val>
                                            <p:strVal val="0-#ppt_w/2"/>
                                          </p:val>
                                        </p:tav>
                                        <p:tav tm="100000">
                                          <p:val>
                                            <p:strVal val="#ppt_x"/>
                                          </p:val>
                                        </p:tav>
                                      </p:tavLst>
                                    </p:anim>
                                    <p:anim calcmode="lin" valueType="num">
                                      <p:cBhvr additive="base">
                                        <p:cTn id="39" dur="200" fill="hold"/>
                                        <p:tgtEl>
                                          <p:spTgt spid="24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42"/>
                                        </p:tgtEl>
                                        <p:attrNameLst>
                                          <p:attrName>style.visibility</p:attrName>
                                        </p:attrNameLst>
                                      </p:cBhvr>
                                      <p:to>
                                        <p:strVal val="visible"/>
                                      </p:to>
                                    </p:set>
                                    <p:anim calcmode="lin" valueType="num">
                                      <p:cBhvr additive="base">
                                        <p:cTn id="42" dur="200" fill="hold"/>
                                        <p:tgtEl>
                                          <p:spTgt spid="242"/>
                                        </p:tgtEl>
                                        <p:attrNameLst>
                                          <p:attrName>ppt_x</p:attrName>
                                        </p:attrNameLst>
                                      </p:cBhvr>
                                      <p:tavLst>
                                        <p:tav tm="0">
                                          <p:val>
                                            <p:strVal val="0-#ppt_w/2"/>
                                          </p:val>
                                        </p:tav>
                                        <p:tav tm="100000">
                                          <p:val>
                                            <p:strVal val="#ppt_x"/>
                                          </p:val>
                                        </p:tav>
                                      </p:tavLst>
                                    </p:anim>
                                    <p:anim calcmode="lin" valueType="num">
                                      <p:cBhvr additive="base">
                                        <p:cTn id="43" dur="200" fill="hold"/>
                                        <p:tgtEl>
                                          <p:spTgt spid="24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41"/>
                                        </p:tgtEl>
                                        <p:attrNameLst>
                                          <p:attrName>style.visibility</p:attrName>
                                        </p:attrNameLst>
                                      </p:cBhvr>
                                      <p:to>
                                        <p:strVal val="visible"/>
                                      </p:to>
                                    </p:set>
                                    <p:anim calcmode="lin" valueType="num">
                                      <p:cBhvr additive="base">
                                        <p:cTn id="46" dur="200" fill="hold"/>
                                        <p:tgtEl>
                                          <p:spTgt spid="241"/>
                                        </p:tgtEl>
                                        <p:attrNameLst>
                                          <p:attrName>ppt_x</p:attrName>
                                        </p:attrNameLst>
                                      </p:cBhvr>
                                      <p:tavLst>
                                        <p:tav tm="0">
                                          <p:val>
                                            <p:strVal val="0-#ppt_w/2"/>
                                          </p:val>
                                        </p:tav>
                                        <p:tav tm="100000">
                                          <p:val>
                                            <p:strVal val="#ppt_x"/>
                                          </p:val>
                                        </p:tav>
                                      </p:tavLst>
                                    </p:anim>
                                    <p:anim calcmode="lin" valueType="num">
                                      <p:cBhvr additive="base">
                                        <p:cTn id="47" dur="200" fill="hold"/>
                                        <p:tgtEl>
                                          <p:spTgt spid="241"/>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 calcmode="lin" valueType="num">
                                      <p:cBhvr additive="base">
                                        <p:cTn id="50" dur="200" fill="hold"/>
                                        <p:tgtEl>
                                          <p:spTgt spid="240"/>
                                        </p:tgtEl>
                                        <p:attrNameLst>
                                          <p:attrName>ppt_x</p:attrName>
                                        </p:attrNameLst>
                                      </p:cBhvr>
                                      <p:tavLst>
                                        <p:tav tm="0">
                                          <p:val>
                                            <p:strVal val="0-#ppt_w/2"/>
                                          </p:val>
                                        </p:tav>
                                        <p:tav tm="100000">
                                          <p:val>
                                            <p:strVal val="#ppt_x"/>
                                          </p:val>
                                        </p:tav>
                                      </p:tavLst>
                                    </p:anim>
                                    <p:anim calcmode="lin" valueType="num">
                                      <p:cBhvr additive="base">
                                        <p:cTn id="51" dur="200" fill="hold"/>
                                        <p:tgtEl>
                                          <p:spTgt spid="24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239"/>
                                        </p:tgtEl>
                                        <p:attrNameLst>
                                          <p:attrName>style.visibility</p:attrName>
                                        </p:attrNameLst>
                                      </p:cBhvr>
                                      <p:to>
                                        <p:strVal val="visible"/>
                                      </p:to>
                                    </p:set>
                                    <p:anim calcmode="lin" valueType="num">
                                      <p:cBhvr additive="base">
                                        <p:cTn id="54" dur="200" fill="hold"/>
                                        <p:tgtEl>
                                          <p:spTgt spid="239"/>
                                        </p:tgtEl>
                                        <p:attrNameLst>
                                          <p:attrName>ppt_x</p:attrName>
                                        </p:attrNameLst>
                                      </p:cBhvr>
                                      <p:tavLst>
                                        <p:tav tm="0">
                                          <p:val>
                                            <p:strVal val="0-#ppt_w/2"/>
                                          </p:val>
                                        </p:tav>
                                        <p:tav tm="100000">
                                          <p:val>
                                            <p:strVal val="#ppt_x"/>
                                          </p:val>
                                        </p:tav>
                                      </p:tavLst>
                                    </p:anim>
                                    <p:anim calcmode="lin" valueType="num">
                                      <p:cBhvr additive="base">
                                        <p:cTn id="55" dur="200" fill="hold"/>
                                        <p:tgtEl>
                                          <p:spTgt spid="23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38"/>
                                        </p:tgtEl>
                                        <p:attrNameLst>
                                          <p:attrName>style.visibility</p:attrName>
                                        </p:attrNameLst>
                                      </p:cBhvr>
                                      <p:to>
                                        <p:strVal val="visible"/>
                                      </p:to>
                                    </p:set>
                                    <p:anim calcmode="lin" valueType="num">
                                      <p:cBhvr additive="base">
                                        <p:cTn id="58" dur="200" fill="hold"/>
                                        <p:tgtEl>
                                          <p:spTgt spid="238"/>
                                        </p:tgtEl>
                                        <p:attrNameLst>
                                          <p:attrName>ppt_x</p:attrName>
                                        </p:attrNameLst>
                                      </p:cBhvr>
                                      <p:tavLst>
                                        <p:tav tm="0">
                                          <p:val>
                                            <p:strVal val="0-#ppt_w/2"/>
                                          </p:val>
                                        </p:tav>
                                        <p:tav tm="100000">
                                          <p:val>
                                            <p:strVal val="#ppt_x"/>
                                          </p:val>
                                        </p:tav>
                                      </p:tavLst>
                                    </p:anim>
                                    <p:anim calcmode="lin" valueType="num">
                                      <p:cBhvr additive="base">
                                        <p:cTn id="59" dur="200" fill="hold"/>
                                        <p:tgtEl>
                                          <p:spTgt spid="238"/>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37"/>
                                        </p:tgtEl>
                                        <p:attrNameLst>
                                          <p:attrName>style.visibility</p:attrName>
                                        </p:attrNameLst>
                                      </p:cBhvr>
                                      <p:to>
                                        <p:strVal val="visible"/>
                                      </p:to>
                                    </p:set>
                                    <p:anim calcmode="lin" valueType="num">
                                      <p:cBhvr additive="base">
                                        <p:cTn id="62" dur="200" fill="hold"/>
                                        <p:tgtEl>
                                          <p:spTgt spid="237"/>
                                        </p:tgtEl>
                                        <p:attrNameLst>
                                          <p:attrName>ppt_x</p:attrName>
                                        </p:attrNameLst>
                                      </p:cBhvr>
                                      <p:tavLst>
                                        <p:tav tm="0">
                                          <p:val>
                                            <p:strVal val="0-#ppt_w/2"/>
                                          </p:val>
                                        </p:tav>
                                        <p:tav tm="100000">
                                          <p:val>
                                            <p:strVal val="#ppt_x"/>
                                          </p:val>
                                        </p:tav>
                                      </p:tavLst>
                                    </p:anim>
                                    <p:anim calcmode="lin" valueType="num">
                                      <p:cBhvr additive="base">
                                        <p:cTn id="63" dur="200" fill="hold"/>
                                        <p:tgtEl>
                                          <p:spTgt spid="237"/>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236"/>
                                        </p:tgtEl>
                                        <p:attrNameLst>
                                          <p:attrName>style.visibility</p:attrName>
                                        </p:attrNameLst>
                                      </p:cBhvr>
                                      <p:to>
                                        <p:strVal val="visible"/>
                                      </p:to>
                                    </p:set>
                                    <p:anim calcmode="lin" valueType="num">
                                      <p:cBhvr additive="base">
                                        <p:cTn id="66" dur="200" fill="hold"/>
                                        <p:tgtEl>
                                          <p:spTgt spid="236"/>
                                        </p:tgtEl>
                                        <p:attrNameLst>
                                          <p:attrName>ppt_x</p:attrName>
                                        </p:attrNameLst>
                                      </p:cBhvr>
                                      <p:tavLst>
                                        <p:tav tm="0">
                                          <p:val>
                                            <p:strVal val="0-#ppt_w/2"/>
                                          </p:val>
                                        </p:tav>
                                        <p:tav tm="100000">
                                          <p:val>
                                            <p:strVal val="#ppt_x"/>
                                          </p:val>
                                        </p:tav>
                                      </p:tavLst>
                                    </p:anim>
                                    <p:anim calcmode="lin" valueType="num">
                                      <p:cBhvr additive="base">
                                        <p:cTn id="67" dur="200" fill="hold"/>
                                        <p:tgtEl>
                                          <p:spTgt spid="236"/>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35"/>
                                        </p:tgtEl>
                                        <p:attrNameLst>
                                          <p:attrName>style.visibility</p:attrName>
                                        </p:attrNameLst>
                                      </p:cBhvr>
                                      <p:to>
                                        <p:strVal val="visible"/>
                                      </p:to>
                                    </p:set>
                                    <p:anim calcmode="lin" valueType="num">
                                      <p:cBhvr additive="base">
                                        <p:cTn id="70" dur="200" fill="hold"/>
                                        <p:tgtEl>
                                          <p:spTgt spid="235"/>
                                        </p:tgtEl>
                                        <p:attrNameLst>
                                          <p:attrName>ppt_x</p:attrName>
                                        </p:attrNameLst>
                                      </p:cBhvr>
                                      <p:tavLst>
                                        <p:tav tm="0">
                                          <p:val>
                                            <p:strVal val="0-#ppt_w/2"/>
                                          </p:val>
                                        </p:tav>
                                        <p:tav tm="100000">
                                          <p:val>
                                            <p:strVal val="#ppt_x"/>
                                          </p:val>
                                        </p:tav>
                                      </p:tavLst>
                                    </p:anim>
                                    <p:anim calcmode="lin" valueType="num">
                                      <p:cBhvr additive="base">
                                        <p:cTn id="71" dur="200" fill="hold"/>
                                        <p:tgtEl>
                                          <p:spTgt spid="2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234"/>
                                        </p:tgtEl>
                                        <p:attrNameLst>
                                          <p:attrName>style.visibility</p:attrName>
                                        </p:attrNameLst>
                                      </p:cBhvr>
                                      <p:to>
                                        <p:strVal val="visible"/>
                                      </p:to>
                                    </p:set>
                                    <p:anim calcmode="lin" valueType="num">
                                      <p:cBhvr additive="base">
                                        <p:cTn id="74" dur="200" fill="hold"/>
                                        <p:tgtEl>
                                          <p:spTgt spid="234"/>
                                        </p:tgtEl>
                                        <p:attrNameLst>
                                          <p:attrName>ppt_x</p:attrName>
                                        </p:attrNameLst>
                                      </p:cBhvr>
                                      <p:tavLst>
                                        <p:tav tm="0">
                                          <p:val>
                                            <p:strVal val="0-#ppt_w/2"/>
                                          </p:val>
                                        </p:tav>
                                        <p:tav tm="100000">
                                          <p:val>
                                            <p:strVal val="#ppt_x"/>
                                          </p:val>
                                        </p:tav>
                                      </p:tavLst>
                                    </p:anim>
                                    <p:anim calcmode="lin" valueType="num">
                                      <p:cBhvr additive="base">
                                        <p:cTn id="75" dur="200" fill="hold"/>
                                        <p:tgtEl>
                                          <p:spTgt spid="234"/>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233"/>
                                        </p:tgtEl>
                                        <p:attrNameLst>
                                          <p:attrName>style.visibility</p:attrName>
                                        </p:attrNameLst>
                                      </p:cBhvr>
                                      <p:to>
                                        <p:strVal val="visible"/>
                                      </p:to>
                                    </p:set>
                                    <p:anim calcmode="lin" valueType="num">
                                      <p:cBhvr additive="base">
                                        <p:cTn id="78" dur="200" fill="hold"/>
                                        <p:tgtEl>
                                          <p:spTgt spid="233"/>
                                        </p:tgtEl>
                                        <p:attrNameLst>
                                          <p:attrName>ppt_x</p:attrName>
                                        </p:attrNameLst>
                                      </p:cBhvr>
                                      <p:tavLst>
                                        <p:tav tm="0">
                                          <p:val>
                                            <p:strVal val="0-#ppt_w/2"/>
                                          </p:val>
                                        </p:tav>
                                        <p:tav tm="100000">
                                          <p:val>
                                            <p:strVal val="#ppt_x"/>
                                          </p:val>
                                        </p:tav>
                                      </p:tavLst>
                                    </p:anim>
                                    <p:anim calcmode="lin" valueType="num">
                                      <p:cBhvr additive="base">
                                        <p:cTn id="79" dur="200" fill="hold"/>
                                        <p:tgtEl>
                                          <p:spTgt spid="233"/>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0"/>
                                  </p:stCondLst>
                                  <p:childTnLst>
                                    <p:set>
                                      <p:cBhvr>
                                        <p:cTn id="81" dur="1" fill="hold">
                                          <p:stCondLst>
                                            <p:cond delay="0"/>
                                          </p:stCondLst>
                                        </p:cTn>
                                        <p:tgtEl>
                                          <p:spTgt spid="232"/>
                                        </p:tgtEl>
                                        <p:attrNameLst>
                                          <p:attrName>style.visibility</p:attrName>
                                        </p:attrNameLst>
                                      </p:cBhvr>
                                      <p:to>
                                        <p:strVal val="visible"/>
                                      </p:to>
                                    </p:set>
                                    <p:anim calcmode="lin" valueType="num">
                                      <p:cBhvr additive="base">
                                        <p:cTn id="82" dur="200" fill="hold"/>
                                        <p:tgtEl>
                                          <p:spTgt spid="232"/>
                                        </p:tgtEl>
                                        <p:attrNameLst>
                                          <p:attrName>ppt_x</p:attrName>
                                        </p:attrNameLst>
                                      </p:cBhvr>
                                      <p:tavLst>
                                        <p:tav tm="0">
                                          <p:val>
                                            <p:strVal val="0-#ppt_w/2"/>
                                          </p:val>
                                        </p:tav>
                                        <p:tav tm="100000">
                                          <p:val>
                                            <p:strVal val="#ppt_x"/>
                                          </p:val>
                                        </p:tav>
                                      </p:tavLst>
                                    </p:anim>
                                    <p:anim calcmode="lin" valueType="num">
                                      <p:cBhvr additive="base">
                                        <p:cTn id="83" dur="200" fill="hold"/>
                                        <p:tgtEl>
                                          <p:spTgt spid="232"/>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231"/>
                                        </p:tgtEl>
                                        <p:attrNameLst>
                                          <p:attrName>style.visibility</p:attrName>
                                        </p:attrNameLst>
                                      </p:cBhvr>
                                      <p:to>
                                        <p:strVal val="visible"/>
                                      </p:to>
                                    </p:set>
                                    <p:anim calcmode="lin" valueType="num">
                                      <p:cBhvr additive="base">
                                        <p:cTn id="86" dur="200" fill="hold"/>
                                        <p:tgtEl>
                                          <p:spTgt spid="231"/>
                                        </p:tgtEl>
                                        <p:attrNameLst>
                                          <p:attrName>ppt_x</p:attrName>
                                        </p:attrNameLst>
                                      </p:cBhvr>
                                      <p:tavLst>
                                        <p:tav tm="0">
                                          <p:val>
                                            <p:strVal val="0-#ppt_w/2"/>
                                          </p:val>
                                        </p:tav>
                                        <p:tav tm="100000">
                                          <p:val>
                                            <p:strVal val="#ppt_x"/>
                                          </p:val>
                                        </p:tav>
                                      </p:tavLst>
                                    </p:anim>
                                    <p:anim calcmode="lin" valueType="num">
                                      <p:cBhvr additive="base">
                                        <p:cTn id="87" dur="200" fill="hold"/>
                                        <p:tgtEl>
                                          <p:spTgt spid="231"/>
                                        </p:tgtEl>
                                        <p:attrNameLst>
                                          <p:attrName>ppt_y</p:attrName>
                                        </p:attrNameLst>
                                      </p:cBhvr>
                                      <p:tavLst>
                                        <p:tav tm="0">
                                          <p:val>
                                            <p:strVal val="#ppt_y"/>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230"/>
                                        </p:tgtEl>
                                        <p:attrNameLst>
                                          <p:attrName>style.visibility</p:attrName>
                                        </p:attrNameLst>
                                      </p:cBhvr>
                                      <p:to>
                                        <p:strVal val="visible"/>
                                      </p:to>
                                    </p:set>
                                    <p:anim calcmode="lin" valueType="num">
                                      <p:cBhvr additive="base">
                                        <p:cTn id="90" dur="200" fill="hold"/>
                                        <p:tgtEl>
                                          <p:spTgt spid="230"/>
                                        </p:tgtEl>
                                        <p:attrNameLst>
                                          <p:attrName>ppt_x</p:attrName>
                                        </p:attrNameLst>
                                      </p:cBhvr>
                                      <p:tavLst>
                                        <p:tav tm="0">
                                          <p:val>
                                            <p:strVal val="0-#ppt_w/2"/>
                                          </p:val>
                                        </p:tav>
                                        <p:tav tm="100000">
                                          <p:val>
                                            <p:strVal val="#ppt_x"/>
                                          </p:val>
                                        </p:tav>
                                      </p:tavLst>
                                    </p:anim>
                                    <p:anim calcmode="lin" valueType="num">
                                      <p:cBhvr additive="base">
                                        <p:cTn id="91" dur="200" fill="hold"/>
                                        <p:tgtEl>
                                          <p:spTgt spid="230"/>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8"/>
                                        </p:tgtEl>
                                        <p:attrNameLst>
                                          <p:attrName>style.visibility</p:attrName>
                                        </p:attrNameLst>
                                      </p:cBhvr>
                                      <p:to>
                                        <p:strVal val="visible"/>
                                      </p:to>
                                    </p:set>
                                    <p:anim calcmode="lin" valueType="num">
                                      <p:cBhvr additive="base">
                                        <p:cTn id="94" dur="200" fill="hold"/>
                                        <p:tgtEl>
                                          <p:spTgt spid="248"/>
                                        </p:tgtEl>
                                        <p:attrNameLst>
                                          <p:attrName>ppt_x</p:attrName>
                                        </p:attrNameLst>
                                      </p:cBhvr>
                                      <p:tavLst>
                                        <p:tav tm="0">
                                          <p:val>
                                            <p:strVal val="0-#ppt_w/2"/>
                                          </p:val>
                                        </p:tav>
                                        <p:tav tm="100000">
                                          <p:val>
                                            <p:strVal val="#ppt_x"/>
                                          </p:val>
                                        </p:tav>
                                      </p:tavLst>
                                    </p:anim>
                                    <p:anim calcmode="lin" valueType="num">
                                      <p:cBhvr additive="base">
                                        <p:cTn id="95" dur="200" fill="hold"/>
                                        <p:tgtEl>
                                          <p:spTgt spid="248"/>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47"/>
                                        </p:tgtEl>
                                        <p:attrNameLst>
                                          <p:attrName>style.visibility</p:attrName>
                                        </p:attrNameLst>
                                      </p:cBhvr>
                                      <p:to>
                                        <p:strVal val="visible"/>
                                      </p:to>
                                    </p:set>
                                    <p:anim calcmode="lin" valueType="num">
                                      <p:cBhvr additive="base">
                                        <p:cTn id="98" dur="200" fill="hold"/>
                                        <p:tgtEl>
                                          <p:spTgt spid="247"/>
                                        </p:tgtEl>
                                        <p:attrNameLst>
                                          <p:attrName>ppt_x</p:attrName>
                                        </p:attrNameLst>
                                      </p:cBhvr>
                                      <p:tavLst>
                                        <p:tav tm="0">
                                          <p:val>
                                            <p:strVal val="0-#ppt_w/2"/>
                                          </p:val>
                                        </p:tav>
                                        <p:tav tm="100000">
                                          <p:val>
                                            <p:strVal val="#ppt_x"/>
                                          </p:val>
                                        </p:tav>
                                      </p:tavLst>
                                    </p:anim>
                                    <p:anim calcmode="lin" valueType="num">
                                      <p:cBhvr additive="base">
                                        <p:cTn id="99" dur="200" fill="hold"/>
                                        <p:tgtEl>
                                          <p:spTgt spid="247"/>
                                        </p:tgtEl>
                                        <p:attrNameLst>
                                          <p:attrName>ppt_y</p:attrName>
                                        </p:attrNameLst>
                                      </p:cBhvr>
                                      <p:tavLst>
                                        <p:tav tm="0">
                                          <p:val>
                                            <p:strVal val="#ppt_y"/>
                                          </p:val>
                                        </p:tav>
                                        <p:tav tm="100000">
                                          <p:val>
                                            <p:strVal val="#ppt_y"/>
                                          </p:val>
                                        </p:tav>
                                      </p:tavLst>
                                    </p:anim>
                                  </p:childTnLst>
                                </p:cTn>
                              </p:par>
                              <p:par>
                                <p:cTn id="100" presetID="2" presetClass="entr" presetSubtype="8" fill="hold" nodeType="withEffect">
                                  <p:stCondLst>
                                    <p:cond delay="0"/>
                                  </p:stCondLst>
                                  <p:childTnLst>
                                    <p:set>
                                      <p:cBhvr>
                                        <p:cTn id="101" dur="1" fill="hold">
                                          <p:stCondLst>
                                            <p:cond delay="0"/>
                                          </p:stCondLst>
                                        </p:cTn>
                                        <p:tgtEl>
                                          <p:spTgt spid="249"/>
                                        </p:tgtEl>
                                        <p:attrNameLst>
                                          <p:attrName>style.visibility</p:attrName>
                                        </p:attrNameLst>
                                      </p:cBhvr>
                                      <p:to>
                                        <p:strVal val="visible"/>
                                      </p:to>
                                    </p:set>
                                    <p:anim calcmode="lin" valueType="num">
                                      <p:cBhvr additive="base">
                                        <p:cTn id="102" dur="200" fill="hold"/>
                                        <p:tgtEl>
                                          <p:spTgt spid="249"/>
                                        </p:tgtEl>
                                        <p:attrNameLst>
                                          <p:attrName>ppt_x</p:attrName>
                                        </p:attrNameLst>
                                      </p:cBhvr>
                                      <p:tavLst>
                                        <p:tav tm="0">
                                          <p:val>
                                            <p:strVal val="0-#ppt_w/2"/>
                                          </p:val>
                                        </p:tav>
                                        <p:tav tm="100000">
                                          <p:val>
                                            <p:strVal val="#ppt_x"/>
                                          </p:val>
                                        </p:tav>
                                      </p:tavLst>
                                    </p:anim>
                                    <p:anim calcmode="lin" valueType="num">
                                      <p:cBhvr additive="base">
                                        <p:cTn id="103" dur="200" fill="hold"/>
                                        <p:tgtEl>
                                          <p:spTgt spid="249"/>
                                        </p:tgtEl>
                                        <p:attrNameLst>
                                          <p:attrName>ppt_y</p:attrName>
                                        </p:attrNameLst>
                                      </p:cBhvr>
                                      <p:tavLst>
                                        <p:tav tm="0">
                                          <p:val>
                                            <p:strVal val="#ppt_y"/>
                                          </p:val>
                                        </p:tav>
                                        <p:tav tm="100000">
                                          <p:val>
                                            <p:strVal val="#ppt_y"/>
                                          </p:val>
                                        </p:tav>
                                      </p:tavLst>
                                    </p:anim>
                                  </p:childTnLst>
                                </p:cTn>
                              </p:par>
                            </p:childTnLst>
                          </p:cTn>
                        </p:par>
                        <p:par>
                          <p:cTn id="104" fill="hold">
                            <p:stCondLst>
                              <p:cond delay="200"/>
                            </p:stCondLst>
                            <p:childTnLst>
                              <p:par>
                                <p:cTn id="105" presetID="2" presetClass="entr" presetSubtype="8" fill="hold" nodeType="afterEffect">
                                  <p:stCondLst>
                                    <p:cond delay="0"/>
                                  </p:stCondLst>
                                  <p:childTnLst>
                                    <p:set>
                                      <p:cBhvr>
                                        <p:cTn id="106" dur="1" fill="hold">
                                          <p:stCondLst>
                                            <p:cond delay="0"/>
                                          </p:stCondLst>
                                        </p:cTn>
                                        <p:tgtEl>
                                          <p:spTgt spid="229"/>
                                        </p:tgtEl>
                                        <p:attrNameLst>
                                          <p:attrName>style.visibility</p:attrName>
                                        </p:attrNameLst>
                                      </p:cBhvr>
                                      <p:to>
                                        <p:strVal val="visible"/>
                                      </p:to>
                                    </p:set>
                                    <p:anim calcmode="lin" valueType="num">
                                      <p:cBhvr additive="base">
                                        <p:cTn id="107" dur="200" fill="hold"/>
                                        <p:tgtEl>
                                          <p:spTgt spid="229"/>
                                        </p:tgtEl>
                                        <p:attrNameLst>
                                          <p:attrName>ppt_x</p:attrName>
                                        </p:attrNameLst>
                                      </p:cBhvr>
                                      <p:tavLst>
                                        <p:tav tm="0">
                                          <p:val>
                                            <p:strVal val="0-#ppt_w/2"/>
                                          </p:val>
                                        </p:tav>
                                        <p:tav tm="100000">
                                          <p:val>
                                            <p:strVal val="#ppt_x"/>
                                          </p:val>
                                        </p:tav>
                                      </p:tavLst>
                                    </p:anim>
                                    <p:anim calcmode="lin" valueType="num">
                                      <p:cBhvr additive="base">
                                        <p:cTn id="108" dur="200" fill="hold"/>
                                        <p:tgtEl>
                                          <p:spTgt spid="22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227"/>
                                        </p:tgtEl>
                                        <p:attrNameLst>
                                          <p:attrName>style.visibility</p:attrName>
                                        </p:attrNameLst>
                                      </p:cBhvr>
                                      <p:to>
                                        <p:strVal val="visible"/>
                                      </p:to>
                                    </p:set>
                                    <p:anim calcmode="lin" valueType="num">
                                      <p:cBhvr additive="base">
                                        <p:cTn id="111" dur="200" fill="hold"/>
                                        <p:tgtEl>
                                          <p:spTgt spid="227"/>
                                        </p:tgtEl>
                                        <p:attrNameLst>
                                          <p:attrName>ppt_x</p:attrName>
                                        </p:attrNameLst>
                                      </p:cBhvr>
                                      <p:tavLst>
                                        <p:tav tm="0">
                                          <p:val>
                                            <p:strVal val="0-#ppt_w/2"/>
                                          </p:val>
                                        </p:tav>
                                        <p:tav tm="100000">
                                          <p:val>
                                            <p:strVal val="#ppt_x"/>
                                          </p:val>
                                        </p:tav>
                                      </p:tavLst>
                                    </p:anim>
                                    <p:anim calcmode="lin" valueType="num">
                                      <p:cBhvr additive="base">
                                        <p:cTn id="112" dur="200" fill="hold"/>
                                        <p:tgtEl>
                                          <p:spTgt spid="227"/>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228"/>
                                        </p:tgtEl>
                                        <p:attrNameLst>
                                          <p:attrName>style.visibility</p:attrName>
                                        </p:attrNameLst>
                                      </p:cBhvr>
                                      <p:to>
                                        <p:strVal val="visible"/>
                                      </p:to>
                                    </p:set>
                                    <p:anim calcmode="lin" valueType="num">
                                      <p:cBhvr additive="base">
                                        <p:cTn id="115" dur="200" fill="hold"/>
                                        <p:tgtEl>
                                          <p:spTgt spid="228"/>
                                        </p:tgtEl>
                                        <p:attrNameLst>
                                          <p:attrName>ppt_x</p:attrName>
                                        </p:attrNameLst>
                                      </p:cBhvr>
                                      <p:tavLst>
                                        <p:tav tm="0">
                                          <p:val>
                                            <p:strVal val="0-#ppt_w/2"/>
                                          </p:val>
                                        </p:tav>
                                        <p:tav tm="100000">
                                          <p:val>
                                            <p:strVal val="#ppt_x"/>
                                          </p:val>
                                        </p:tav>
                                      </p:tavLst>
                                    </p:anim>
                                    <p:anim calcmode="lin" valueType="num">
                                      <p:cBhvr additive="base">
                                        <p:cTn id="116" dur="200" fill="hold"/>
                                        <p:tgtEl>
                                          <p:spTgt spid="228"/>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210"/>
                                        </p:tgtEl>
                                        <p:attrNameLst>
                                          <p:attrName>style.visibility</p:attrName>
                                        </p:attrNameLst>
                                      </p:cBhvr>
                                      <p:to>
                                        <p:strVal val="visible"/>
                                      </p:to>
                                    </p:set>
                                    <p:anim calcmode="lin" valueType="num">
                                      <p:cBhvr additive="base">
                                        <p:cTn id="119" dur="200" fill="hold"/>
                                        <p:tgtEl>
                                          <p:spTgt spid="210"/>
                                        </p:tgtEl>
                                        <p:attrNameLst>
                                          <p:attrName>ppt_x</p:attrName>
                                        </p:attrNameLst>
                                      </p:cBhvr>
                                      <p:tavLst>
                                        <p:tav tm="0">
                                          <p:val>
                                            <p:strVal val="0-#ppt_w/2"/>
                                          </p:val>
                                        </p:tav>
                                        <p:tav tm="100000">
                                          <p:val>
                                            <p:strVal val="#ppt_x"/>
                                          </p:val>
                                        </p:tav>
                                      </p:tavLst>
                                    </p:anim>
                                    <p:anim calcmode="lin" valueType="num">
                                      <p:cBhvr additive="base">
                                        <p:cTn id="120" dur="200" fill="hold"/>
                                        <p:tgtEl>
                                          <p:spTgt spid="210"/>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211"/>
                                        </p:tgtEl>
                                        <p:attrNameLst>
                                          <p:attrName>style.visibility</p:attrName>
                                        </p:attrNameLst>
                                      </p:cBhvr>
                                      <p:to>
                                        <p:strVal val="visible"/>
                                      </p:to>
                                    </p:set>
                                    <p:anim calcmode="lin" valueType="num">
                                      <p:cBhvr additive="base">
                                        <p:cTn id="123" dur="200" fill="hold"/>
                                        <p:tgtEl>
                                          <p:spTgt spid="211"/>
                                        </p:tgtEl>
                                        <p:attrNameLst>
                                          <p:attrName>ppt_x</p:attrName>
                                        </p:attrNameLst>
                                      </p:cBhvr>
                                      <p:tavLst>
                                        <p:tav tm="0">
                                          <p:val>
                                            <p:strVal val="0-#ppt_w/2"/>
                                          </p:val>
                                        </p:tav>
                                        <p:tav tm="100000">
                                          <p:val>
                                            <p:strVal val="#ppt_x"/>
                                          </p:val>
                                        </p:tav>
                                      </p:tavLst>
                                    </p:anim>
                                    <p:anim calcmode="lin" valueType="num">
                                      <p:cBhvr additive="base">
                                        <p:cTn id="124" dur="200" fill="hold"/>
                                        <p:tgtEl>
                                          <p:spTgt spid="21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212"/>
                                        </p:tgtEl>
                                        <p:attrNameLst>
                                          <p:attrName>style.visibility</p:attrName>
                                        </p:attrNameLst>
                                      </p:cBhvr>
                                      <p:to>
                                        <p:strVal val="visible"/>
                                      </p:to>
                                    </p:set>
                                    <p:anim calcmode="lin" valueType="num">
                                      <p:cBhvr additive="base">
                                        <p:cTn id="127" dur="200" fill="hold"/>
                                        <p:tgtEl>
                                          <p:spTgt spid="212"/>
                                        </p:tgtEl>
                                        <p:attrNameLst>
                                          <p:attrName>ppt_x</p:attrName>
                                        </p:attrNameLst>
                                      </p:cBhvr>
                                      <p:tavLst>
                                        <p:tav tm="0">
                                          <p:val>
                                            <p:strVal val="0-#ppt_w/2"/>
                                          </p:val>
                                        </p:tav>
                                        <p:tav tm="100000">
                                          <p:val>
                                            <p:strVal val="#ppt_x"/>
                                          </p:val>
                                        </p:tav>
                                      </p:tavLst>
                                    </p:anim>
                                    <p:anim calcmode="lin" valueType="num">
                                      <p:cBhvr additive="base">
                                        <p:cTn id="128" dur="200" fill="hold"/>
                                        <p:tgtEl>
                                          <p:spTgt spid="212"/>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213"/>
                                        </p:tgtEl>
                                        <p:attrNameLst>
                                          <p:attrName>style.visibility</p:attrName>
                                        </p:attrNameLst>
                                      </p:cBhvr>
                                      <p:to>
                                        <p:strVal val="visible"/>
                                      </p:to>
                                    </p:set>
                                    <p:anim calcmode="lin" valueType="num">
                                      <p:cBhvr additive="base">
                                        <p:cTn id="131" dur="200" fill="hold"/>
                                        <p:tgtEl>
                                          <p:spTgt spid="213"/>
                                        </p:tgtEl>
                                        <p:attrNameLst>
                                          <p:attrName>ppt_x</p:attrName>
                                        </p:attrNameLst>
                                      </p:cBhvr>
                                      <p:tavLst>
                                        <p:tav tm="0">
                                          <p:val>
                                            <p:strVal val="0-#ppt_w/2"/>
                                          </p:val>
                                        </p:tav>
                                        <p:tav tm="100000">
                                          <p:val>
                                            <p:strVal val="#ppt_x"/>
                                          </p:val>
                                        </p:tav>
                                      </p:tavLst>
                                    </p:anim>
                                    <p:anim calcmode="lin" valueType="num">
                                      <p:cBhvr additive="base">
                                        <p:cTn id="132" dur="200" fill="hold"/>
                                        <p:tgtEl>
                                          <p:spTgt spid="213"/>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214"/>
                                        </p:tgtEl>
                                        <p:attrNameLst>
                                          <p:attrName>style.visibility</p:attrName>
                                        </p:attrNameLst>
                                      </p:cBhvr>
                                      <p:to>
                                        <p:strVal val="visible"/>
                                      </p:to>
                                    </p:set>
                                    <p:anim calcmode="lin" valueType="num">
                                      <p:cBhvr additive="base">
                                        <p:cTn id="135" dur="200" fill="hold"/>
                                        <p:tgtEl>
                                          <p:spTgt spid="214"/>
                                        </p:tgtEl>
                                        <p:attrNameLst>
                                          <p:attrName>ppt_x</p:attrName>
                                        </p:attrNameLst>
                                      </p:cBhvr>
                                      <p:tavLst>
                                        <p:tav tm="0">
                                          <p:val>
                                            <p:strVal val="0-#ppt_w/2"/>
                                          </p:val>
                                        </p:tav>
                                        <p:tav tm="100000">
                                          <p:val>
                                            <p:strVal val="#ppt_x"/>
                                          </p:val>
                                        </p:tav>
                                      </p:tavLst>
                                    </p:anim>
                                    <p:anim calcmode="lin" valueType="num">
                                      <p:cBhvr additive="base">
                                        <p:cTn id="136" dur="200" fill="hold"/>
                                        <p:tgtEl>
                                          <p:spTgt spid="214"/>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215"/>
                                        </p:tgtEl>
                                        <p:attrNameLst>
                                          <p:attrName>style.visibility</p:attrName>
                                        </p:attrNameLst>
                                      </p:cBhvr>
                                      <p:to>
                                        <p:strVal val="visible"/>
                                      </p:to>
                                    </p:set>
                                    <p:anim calcmode="lin" valueType="num">
                                      <p:cBhvr additive="base">
                                        <p:cTn id="139" dur="200" fill="hold"/>
                                        <p:tgtEl>
                                          <p:spTgt spid="215"/>
                                        </p:tgtEl>
                                        <p:attrNameLst>
                                          <p:attrName>ppt_x</p:attrName>
                                        </p:attrNameLst>
                                      </p:cBhvr>
                                      <p:tavLst>
                                        <p:tav tm="0">
                                          <p:val>
                                            <p:strVal val="0-#ppt_w/2"/>
                                          </p:val>
                                        </p:tav>
                                        <p:tav tm="100000">
                                          <p:val>
                                            <p:strVal val="#ppt_x"/>
                                          </p:val>
                                        </p:tav>
                                      </p:tavLst>
                                    </p:anim>
                                    <p:anim calcmode="lin" valueType="num">
                                      <p:cBhvr additive="base">
                                        <p:cTn id="140" dur="200" fill="hold"/>
                                        <p:tgtEl>
                                          <p:spTgt spid="215"/>
                                        </p:tgtEl>
                                        <p:attrNameLst>
                                          <p:attrName>ppt_y</p:attrName>
                                        </p:attrNameLst>
                                      </p:cBhvr>
                                      <p:tavLst>
                                        <p:tav tm="0">
                                          <p:val>
                                            <p:strVal val="#ppt_y"/>
                                          </p:val>
                                        </p:tav>
                                        <p:tav tm="100000">
                                          <p:val>
                                            <p:strVal val="#ppt_y"/>
                                          </p:val>
                                        </p:tav>
                                      </p:tavLst>
                                    </p:anim>
                                  </p:childTnLst>
                                </p:cTn>
                              </p:par>
                              <p:par>
                                <p:cTn id="141" presetID="2" presetClass="entr" presetSubtype="8" fill="hold" nodeType="withEffect">
                                  <p:stCondLst>
                                    <p:cond delay="0"/>
                                  </p:stCondLst>
                                  <p:childTnLst>
                                    <p:set>
                                      <p:cBhvr>
                                        <p:cTn id="142" dur="1" fill="hold">
                                          <p:stCondLst>
                                            <p:cond delay="0"/>
                                          </p:stCondLst>
                                        </p:cTn>
                                        <p:tgtEl>
                                          <p:spTgt spid="216"/>
                                        </p:tgtEl>
                                        <p:attrNameLst>
                                          <p:attrName>style.visibility</p:attrName>
                                        </p:attrNameLst>
                                      </p:cBhvr>
                                      <p:to>
                                        <p:strVal val="visible"/>
                                      </p:to>
                                    </p:set>
                                    <p:anim calcmode="lin" valueType="num">
                                      <p:cBhvr additive="base">
                                        <p:cTn id="143" dur="200" fill="hold"/>
                                        <p:tgtEl>
                                          <p:spTgt spid="216"/>
                                        </p:tgtEl>
                                        <p:attrNameLst>
                                          <p:attrName>ppt_x</p:attrName>
                                        </p:attrNameLst>
                                      </p:cBhvr>
                                      <p:tavLst>
                                        <p:tav tm="0">
                                          <p:val>
                                            <p:strVal val="0-#ppt_w/2"/>
                                          </p:val>
                                        </p:tav>
                                        <p:tav tm="100000">
                                          <p:val>
                                            <p:strVal val="#ppt_x"/>
                                          </p:val>
                                        </p:tav>
                                      </p:tavLst>
                                    </p:anim>
                                    <p:anim calcmode="lin" valueType="num">
                                      <p:cBhvr additive="base">
                                        <p:cTn id="144" dur="200" fill="hold"/>
                                        <p:tgtEl>
                                          <p:spTgt spid="216"/>
                                        </p:tgtEl>
                                        <p:attrNameLst>
                                          <p:attrName>ppt_y</p:attrName>
                                        </p:attrNameLst>
                                      </p:cBhvr>
                                      <p:tavLst>
                                        <p:tav tm="0">
                                          <p:val>
                                            <p:strVal val="#ppt_y"/>
                                          </p:val>
                                        </p:tav>
                                        <p:tav tm="100000">
                                          <p:val>
                                            <p:strVal val="#ppt_y"/>
                                          </p:val>
                                        </p:tav>
                                      </p:tavLst>
                                    </p:anim>
                                  </p:childTnLst>
                                </p:cTn>
                              </p:par>
                              <p:par>
                                <p:cTn id="145" presetID="2" presetClass="entr" presetSubtype="8" fill="hold"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200" fill="hold"/>
                                        <p:tgtEl>
                                          <p:spTgt spid="217"/>
                                        </p:tgtEl>
                                        <p:attrNameLst>
                                          <p:attrName>ppt_x</p:attrName>
                                        </p:attrNameLst>
                                      </p:cBhvr>
                                      <p:tavLst>
                                        <p:tav tm="0">
                                          <p:val>
                                            <p:strVal val="0-#ppt_w/2"/>
                                          </p:val>
                                        </p:tav>
                                        <p:tav tm="100000">
                                          <p:val>
                                            <p:strVal val="#ppt_x"/>
                                          </p:val>
                                        </p:tav>
                                      </p:tavLst>
                                    </p:anim>
                                    <p:anim calcmode="lin" valueType="num">
                                      <p:cBhvr additive="base">
                                        <p:cTn id="148" dur="200" fill="hold"/>
                                        <p:tgtEl>
                                          <p:spTgt spid="217"/>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218"/>
                                        </p:tgtEl>
                                        <p:attrNameLst>
                                          <p:attrName>style.visibility</p:attrName>
                                        </p:attrNameLst>
                                      </p:cBhvr>
                                      <p:to>
                                        <p:strVal val="visible"/>
                                      </p:to>
                                    </p:set>
                                    <p:anim calcmode="lin" valueType="num">
                                      <p:cBhvr additive="base">
                                        <p:cTn id="151" dur="200" fill="hold"/>
                                        <p:tgtEl>
                                          <p:spTgt spid="218"/>
                                        </p:tgtEl>
                                        <p:attrNameLst>
                                          <p:attrName>ppt_x</p:attrName>
                                        </p:attrNameLst>
                                      </p:cBhvr>
                                      <p:tavLst>
                                        <p:tav tm="0">
                                          <p:val>
                                            <p:strVal val="0-#ppt_w/2"/>
                                          </p:val>
                                        </p:tav>
                                        <p:tav tm="100000">
                                          <p:val>
                                            <p:strVal val="#ppt_x"/>
                                          </p:val>
                                        </p:tav>
                                      </p:tavLst>
                                    </p:anim>
                                    <p:anim calcmode="lin" valueType="num">
                                      <p:cBhvr additive="base">
                                        <p:cTn id="152" dur="200" fill="hold"/>
                                        <p:tgtEl>
                                          <p:spTgt spid="218"/>
                                        </p:tgtEl>
                                        <p:attrNameLst>
                                          <p:attrName>ppt_y</p:attrName>
                                        </p:attrNameLst>
                                      </p:cBhvr>
                                      <p:tavLst>
                                        <p:tav tm="0">
                                          <p:val>
                                            <p:strVal val="#ppt_y"/>
                                          </p:val>
                                        </p:tav>
                                        <p:tav tm="100000">
                                          <p:val>
                                            <p:strVal val="#ppt_y"/>
                                          </p:val>
                                        </p:tav>
                                      </p:tavLst>
                                    </p:anim>
                                  </p:childTnLst>
                                </p:cTn>
                              </p:par>
                              <p:par>
                                <p:cTn id="153" presetID="2" presetClass="entr" presetSubtype="8" fill="hold" nodeType="withEffect">
                                  <p:stCondLst>
                                    <p:cond delay="0"/>
                                  </p:stCondLst>
                                  <p:childTnLst>
                                    <p:set>
                                      <p:cBhvr>
                                        <p:cTn id="154" dur="1" fill="hold">
                                          <p:stCondLst>
                                            <p:cond delay="0"/>
                                          </p:stCondLst>
                                        </p:cTn>
                                        <p:tgtEl>
                                          <p:spTgt spid="219"/>
                                        </p:tgtEl>
                                        <p:attrNameLst>
                                          <p:attrName>style.visibility</p:attrName>
                                        </p:attrNameLst>
                                      </p:cBhvr>
                                      <p:to>
                                        <p:strVal val="visible"/>
                                      </p:to>
                                    </p:set>
                                    <p:anim calcmode="lin" valueType="num">
                                      <p:cBhvr additive="base">
                                        <p:cTn id="155" dur="200" fill="hold"/>
                                        <p:tgtEl>
                                          <p:spTgt spid="219"/>
                                        </p:tgtEl>
                                        <p:attrNameLst>
                                          <p:attrName>ppt_x</p:attrName>
                                        </p:attrNameLst>
                                      </p:cBhvr>
                                      <p:tavLst>
                                        <p:tav tm="0">
                                          <p:val>
                                            <p:strVal val="0-#ppt_w/2"/>
                                          </p:val>
                                        </p:tav>
                                        <p:tav tm="100000">
                                          <p:val>
                                            <p:strVal val="#ppt_x"/>
                                          </p:val>
                                        </p:tav>
                                      </p:tavLst>
                                    </p:anim>
                                    <p:anim calcmode="lin" valueType="num">
                                      <p:cBhvr additive="base">
                                        <p:cTn id="156" dur="200" fill="hold"/>
                                        <p:tgtEl>
                                          <p:spTgt spid="219"/>
                                        </p:tgtEl>
                                        <p:attrNameLst>
                                          <p:attrName>ppt_y</p:attrName>
                                        </p:attrNameLst>
                                      </p:cBhvr>
                                      <p:tavLst>
                                        <p:tav tm="0">
                                          <p:val>
                                            <p:strVal val="#ppt_y"/>
                                          </p:val>
                                        </p:tav>
                                        <p:tav tm="100000">
                                          <p:val>
                                            <p:strVal val="#ppt_y"/>
                                          </p:val>
                                        </p:tav>
                                      </p:tavLst>
                                    </p:anim>
                                  </p:childTnLst>
                                </p:cTn>
                              </p:par>
                              <p:par>
                                <p:cTn id="157" presetID="2" presetClass="entr" presetSubtype="8" fill="hold" nodeType="withEffect">
                                  <p:stCondLst>
                                    <p:cond delay="0"/>
                                  </p:stCondLst>
                                  <p:childTnLst>
                                    <p:set>
                                      <p:cBhvr>
                                        <p:cTn id="158" dur="1" fill="hold">
                                          <p:stCondLst>
                                            <p:cond delay="0"/>
                                          </p:stCondLst>
                                        </p:cTn>
                                        <p:tgtEl>
                                          <p:spTgt spid="220"/>
                                        </p:tgtEl>
                                        <p:attrNameLst>
                                          <p:attrName>style.visibility</p:attrName>
                                        </p:attrNameLst>
                                      </p:cBhvr>
                                      <p:to>
                                        <p:strVal val="visible"/>
                                      </p:to>
                                    </p:set>
                                    <p:anim calcmode="lin" valueType="num">
                                      <p:cBhvr additive="base">
                                        <p:cTn id="159" dur="200" fill="hold"/>
                                        <p:tgtEl>
                                          <p:spTgt spid="220"/>
                                        </p:tgtEl>
                                        <p:attrNameLst>
                                          <p:attrName>ppt_x</p:attrName>
                                        </p:attrNameLst>
                                      </p:cBhvr>
                                      <p:tavLst>
                                        <p:tav tm="0">
                                          <p:val>
                                            <p:strVal val="0-#ppt_w/2"/>
                                          </p:val>
                                        </p:tav>
                                        <p:tav tm="100000">
                                          <p:val>
                                            <p:strVal val="#ppt_x"/>
                                          </p:val>
                                        </p:tav>
                                      </p:tavLst>
                                    </p:anim>
                                    <p:anim calcmode="lin" valueType="num">
                                      <p:cBhvr additive="base">
                                        <p:cTn id="160" dur="200" fill="hold"/>
                                        <p:tgtEl>
                                          <p:spTgt spid="220"/>
                                        </p:tgtEl>
                                        <p:attrNameLst>
                                          <p:attrName>ppt_y</p:attrName>
                                        </p:attrNameLst>
                                      </p:cBhvr>
                                      <p:tavLst>
                                        <p:tav tm="0">
                                          <p:val>
                                            <p:strVal val="#ppt_y"/>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221"/>
                                        </p:tgtEl>
                                        <p:attrNameLst>
                                          <p:attrName>style.visibility</p:attrName>
                                        </p:attrNameLst>
                                      </p:cBhvr>
                                      <p:to>
                                        <p:strVal val="visible"/>
                                      </p:to>
                                    </p:set>
                                    <p:anim calcmode="lin" valueType="num">
                                      <p:cBhvr additive="base">
                                        <p:cTn id="163" dur="200" fill="hold"/>
                                        <p:tgtEl>
                                          <p:spTgt spid="221"/>
                                        </p:tgtEl>
                                        <p:attrNameLst>
                                          <p:attrName>ppt_x</p:attrName>
                                        </p:attrNameLst>
                                      </p:cBhvr>
                                      <p:tavLst>
                                        <p:tav tm="0">
                                          <p:val>
                                            <p:strVal val="0-#ppt_w/2"/>
                                          </p:val>
                                        </p:tav>
                                        <p:tav tm="100000">
                                          <p:val>
                                            <p:strVal val="#ppt_x"/>
                                          </p:val>
                                        </p:tav>
                                      </p:tavLst>
                                    </p:anim>
                                    <p:anim calcmode="lin" valueType="num">
                                      <p:cBhvr additive="base">
                                        <p:cTn id="164" dur="200" fill="hold"/>
                                        <p:tgtEl>
                                          <p:spTgt spid="221"/>
                                        </p:tgtEl>
                                        <p:attrNameLst>
                                          <p:attrName>ppt_y</p:attrName>
                                        </p:attrNameLst>
                                      </p:cBhvr>
                                      <p:tavLst>
                                        <p:tav tm="0">
                                          <p:val>
                                            <p:strVal val="#ppt_y"/>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222"/>
                                        </p:tgtEl>
                                        <p:attrNameLst>
                                          <p:attrName>style.visibility</p:attrName>
                                        </p:attrNameLst>
                                      </p:cBhvr>
                                      <p:to>
                                        <p:strVal val="visible"/>
                                      </p:to>
                                    </p:set>
                                    <p:anim calcmode="lin" valueType="num">
                                      <p:cBhvr additive="base">
                                        <p:cTn id="167" dur="200" fill="hold"/>
                                        <p:tgtEl>
                                          <p:spTgt spid="222"/>
                                        </p:tgtEl>
                                        <p:attrNameLst>
                                          <p:attrName>ppt_x</p:attrName>
                                        </p:attrNameLst>
                                      </p:cBhvr>
                                      <p:tavLst>
                                        <p:tav tm="0">
                                          <p:val>
                                            <p:strVal val="0-#ppt_w/2"/>
                                          </p:val>
                                        </p:tav>
                                        <p:tav tm="100000">
                                          <p:val>
                                            <p:strVal val="#ppt_x"/>
                                          </p:val>
                                        </p:tav>
                                      </p:tavLst>
                                    </p:anim>
                                    <p:anim calcmode="lin" valueType="num">
                                      <p:cBhvr additive="base">
                                        <p:cTn id="168" dur="200" fill="hold"/>
                                        <p:tgtEl>
                                          <p:spTgt spid="222"/>
                                        </p:tgtEl>
                                        <p:attrNameLst>
                                          <p:attrName>ppt_y</p:attrName>
                                        </p:attrNameLst>
                                      </p:cBhvr>
                                      <p:tavLst>
                                        <p:tav tm="0">
                                          <p:val>
                                            <p:strVal val="#ppt_y"/>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223"/>
                                        </p:tgtEl>
                                        <p:attrNameLst>
                                          <p:attrName>style.visibility</p:attrName>
                                        </p:attrNameLst>
                                      </p:cBhvr>
                                      <p:to>
                                        <p:strVal val="visible"/>
                                      </p:to>
                                    </p:set>
                                    <p:anim calcmode="lin" valueType="num">
                                      <p:cBhvr additive="base">
                                        <p:cTn id="171" dur="200" fill="hold"/>
                                        <p:tgtEl>
                                          <p:spTgt spid="223"/>
                                        </p:tgtEl>
                                        <p:attrNameLst>
                                          <p:attrName>ppt_x</p:attrName>
                                        </p:attrNameLst>
                                      </p:cBhvr>
                                      <p:tavLst>
                                        <p:tav tm="0">
                                          <p:val>
                                            <p:strVal val="0-#ppt_w/2"/>
                                          </p:val>
                                        </p:tav>
                                        <p:tav tm="100000">
                                          <p:val>
                                            <p:strVal val="#ppt_x"/>
                                          </p:val>
                                        </p:tav>
                                      </p:tavLst>
                                    </p:anim>
                                    <p:anim calcmode="lin" valueType="num">
                                      <p:cBhvr additive="base">
                                        <p:cTn id="172" dur="200" fill="hold"/>
                                        <p:tgtEl>
                                          <p:spTgt spid="223"/>
                                        </p:tgtEl>
                                        <p:attrNameLst>
                                          <p:attrName>ppt_y</p:attrName>
                                        </p:attrNameLst>
                                      </p:cBhvr>
                                      <p:tavLst>
                                        <p:tav tm="0">
                                          <p:val>
                                            <p:strVal val="#ppt_y"/>
                                          </p:val>
                                        </p:tav>
                                        <p:tav tm="100000">
                                          <p:val>
                                            <p:strVal val="#ppt_y"/>
                                          </p:val>
                                        </p:tav>
                                      </p:tavLst>
                                    </p:anim>
                                  </p:childTnLst>
                                </p:cTn>
                              </p:par>
                              <p:par>
                                <p:cTn id="173" presetID="2" presetClass="entr" presetSubtype="8" fill="hold" nodeType="withEffect">
                                  <p:stCondLst>
                                    <p:cond delay="0"/>
                                  </p:stCondLst>
                                  <p:childTnLst>
                                    <p:set>
                                      <p:cBhvr>
                                        <p:cTn id="174" dur="1" fill="hold">
                                          <p:stCondLst>
                                            <p:cond delay="0"/>
                                          </p:stCondLst>
                                        </p:cTn>
                                        <p:tgtEl>
                                          <p:spTgt spid="224"/>
                                        </p:tgtEl>
                                        <p:attrNameLst>
                                          <p:attrName>style.visibility</p:attrName>
                                        </p:attrNameLst>
                                      </p:cBhvr>
                                      <p:to>
                                        <p:strVal val="visible"/>
                                      </p:to>
                                    </p:set>
                                    <p:anim calcmode="lin" valueType="num">
                                      <p:cBhvr additive="base">
                                        <p:cTn id="175" dur="200" fill="hold"/>
                                        <p:tgtEl>
                                          <p:spTgt spid="224"/>
                                        </p:tgtEl>
                                        <p:attrNameLst>
                                          <p:attrName>ppt_x</p:attrName>
                                        </p:attrNameLst>
                                      </p:cBhvr>
                                      <p:tavLst>
                                        <p:tav tm="0">
                                          <p:val>
                                            <p:strVal val="0-#ppt_w/2"/>
                                          </p:val>
                                        </p:tav>
                                        <p:tav tm="100000">
                                          <p:val>
                                            <p:strVal val="#ppt_x"/>
                                          </p:val>
                                        </p:tav>
                                      </p:tavLst>
                                    </p:anim>
                                    <p:anim calcmode="lin" valueType="num">
                                      <p:cBhvr additive="base">
                                        <p:cTn id="176" dur="200" fill="hold"/>
                                        <p:tgtEl>
                                          <p:spTgt spid="224"/>
                                        </p:tgtEl>
                                        <p:attrNameLst>
                                          <p:attrName>ppt_y</p:attrName>
                                        </p:attrNameLst>
                                      </p:cBhvr>
                                      <p:tavLst>
                                        <p:tav tm="0">
                                          <p:val>
                                            <p:strVal val="#ppt_y"/>
                                          </p:val>
                                        </p:tav>
                                        <p:tav tm="100000">
                                          <p:val>
                                            <p:strVal val="#ppt_y"/>
                                          </p:val>
                                        </p:tav>
                                      </p:tavLst>
                                    </p:anim>
                                  </p:childTnLst>
                                </p:cTn>
                              </p:par>
                              <p:par>
                                <p:cTn id="177" presetID="2" presetClass="entr" presetSubtype="8" fill="hold" nodeType="withEffect">
                                  <p:stCondLst>
                                    <p:cond delay="0"/>
                                  </p:stCondLst>
                                  <p:childTnLst>
                                    <p:set>
                                      <p:cBhvr>
                                        <p:cTn id="178" dur="1" fill="hold">
                                          <p:stCondLst>
                                            <p:cond delay="0"/>
                                          </p:stCondLst>
                                        </p:cTn>
                                        <p:tgtEl>
                                          <p:spTgt spid="225"/>
                                        </p:tgtEl>
                                        <p:attrNameLst>
                                          <p:attrName>style.visibility</p:attrName>
                                        </p:attrNameLst>
                                      </p:cBhvr>
                                      <p:to>
                                        <p:strVal val="visible"/>
                                      </p:to>
                                    </p:set>
                                    <p:anim calcmode="lin" valueType="num">
                                      <p:cBhvr additive="base">
                                        <p:cTn id="179" dur="200" fill="hold"/>
                                        <p:tgtEl>
                                          <p:spTgt spid="225"/>
                                        </p:tgtEl>
                                        <p:attrNameLst>
                                          <p:attrName>ppt_x</p:attrName>
                                        </p:attrNameLst>
                                      </p:cBhvr>
                                      <p:tavLst>
                                        <p:tav tm="0">
                                          <p:val>
                                            <p:strVal val="0-#ppt_w/2"/>
                                          </p:val>
                                        </p:tav>
                                        <p:tav tm="100000">
                                          <p:val>
                                            <p:strVal val="#ppt_x"/>
                                          </p:val>
                                        </p:tav>
                                      </p:tavLst>
                                    </p:anim>
                                    <p:anim calcmode="lin" valueType="num">
                                      <p:cBhvr additive="base">
                                        <p:cTn id="180" dur="200" fill="hold"/>
                                        <p:tgtEl>
                                          <p:spTgt spid="225"/>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226"/>
                                        </p:tgtEl>
                                        <p:attrNameLst>
                                          <p:attrName>style.visibility</p:attrName>
                                        </p:attrNameLst>
                                      </p:cBhvr>
                                      <p:to>
                                        <p:strVal val="visible"/>
                                      </p:to>
                                    </p:set>
                                    <p:anim calcmode="lin" valueType="num">
                                      <p:cBhvr additive="base">
                                        <p:cTn id="183" dur="200" fill="hold"/>
                                        <p:tgtEl>
                                          <p:spTgt spid="226"/>
                                        </p:tgtEl>
                                        <p:attrNameLst>
                                          <p:attrName>ppt_x</p:attrName>
                                        </p:attrNameLst>
                                      </p:cBhvr>
                                      <p:tavLst>
                                        <p:tav tm="0">
                                          <p:val>
                                            <p:strVal val="0-#ppt_w/2"/>
                                          </p:val>
                                        </p:tav>
                                        <p:tav tm="100000">
                                          <p:val>
                                            <p:strVal val="#ppt_x"/>
                                          </p:val>
                                        </p:tav>
                                      </p:tavLst>
                                    </p:anim>
                                    <p:anim calcmode="lin" valueType="num">
                                      <p:cBhvr additive="base">
                                        <p:cTn id="184" dur="200" fill="hold"/>
                                        <p:tgtEl>
                                          <p:spTgt spid="226"/>
                                        </p:tgtEl>
                                        <p:attrNameLst>
                                          <p:attrName>ppt_y</p:attrName>
                                        </p:attrNameLst>
                                      </p:cBhvr>
                                      <p:tavLst>
                                        <p:tav tm="0">
                                          <p:val>
                                            <p:strVal val="#ppt_y"/>
                                          </p:val>
                                        </p:tav>
                                        <p:tav tm="100000">
                                          <p:val>
                                            <p:strVal val="#ppt_y"/>
                                          </p:val>
                                        </p:tav>
                                      </p:tavLst>
                                    </p:anim>
                                  </p:childTnLst>
                                </p:cTn>
                              </p:par>
                            </p:childTnLst>
                          </p:cTn>
                        </p:par>
                        <p:par>
                          <p:cTn id="185" fill="hold">
                            <p:stCondLst>
                              <p:cond delay="400"/>
                            </p:stCondLst>
                            <p:childTnLst>
                              <p:par>
                                <p:cTn id="186" presetID="2" presetClass="entr" presetSubtype="8" fill="hold" nodeType="afterEffect">
                                  <p:stCondLst>
                                    <p:cond delay="0"/>
                                  </p:stCondLst>
                                  <p:childTnLst>
                                    <p:set>
                                      <p:cBhvr>
                                        <p:cTn id="187" dur="1" fill="hold">
                                          <p:stCondLst>
                                            <p:cond delay="0"/>
                                          </p:stCondLst>
                                        </p:cTn>
                                        <p:tgtEl>
                                          <p:spTgt spid="206"/>
                                        </p:tgtEl>
                                        <p:attrNameLst>
                                          <p:attrName>style.visibility</p:attrName>
                                        </p:attrNameLst>
                                      </p:cBhvr>
                                      <p:to>
                                        <p:strVal val="visible"/>
                                      </p:to>
                                    </p:set>
                                    <p:anim calcmode="lin" valueType="num">
                                      <p:cBhvr additive="base">
                                        <p:cTn id="188" dur="200" fill="hold"/>
                                        <p:tgtEl>
                                          <p:spTgt spid="206"/>
                                        </p:tgtEl>
                                        <p:attrNameLst>
                                          <p:attrName>ppt_x</p:attrName>
                                        </p:attrNameLst>
                                      </p:cBhvr>
                                      <p:tavLst>
                                        <p:tav tm="0">
                                          <p:val>
                                            <p:strVal val="0-#ppt_w/2"/>
                                          </p:val>
                                        </p:tav>
                                        <p:tav tm="100000">
                                          <p:val>
                                            <p:strVal val="#ppt_x"/>
                                          </p:val>
                                        </p:tav>
                                      </p:tavLst>
                                    </p:anim>
                                    <p:anim calcmode="lin" valueType="num">
                                      <p:cBhvr additive="base">
                                        <p:cTn id="189" dur="200" fill="hold"/>
                                        <p:tgtEl>
                                          <p:spTgt spid="206"/>
                                        </p:tgtEl>
                                        <p:attrNameLst>
                                          <p:attrName>ppt_y</p:attrName>
                                        </p:attrNameLst>
                                      </p:cBhvr>
                                      <p:tavLst>
                                        <p:tav tm="0">
                                          <p:val>
                                            <p:strVal val="#ppt_y"/>
                                          </p:val>
                                        </p:tav>
                                        <p:tav tm="100000">
                                          <p:val>
                                            <p:strVal val="#ppt_y"/>
                                          </p:val>
                                        </p:tav>
                                      </p:tavLst>
                                    </p:anim>
                                  </p:childTnLst>
                                </p:cTn>
                              </p:par>
                              <p:par>
                                <p:cTn id="190" presetID="2" presetClass="entr" presetSubtype="8" fill="hold" nodeType="withEffect">
                                  <p:stCondLst>
                                    <p:cond delay="0"/>
                                  </p:stCondLst>
                                  <p:childTnLst>
                                    <p:set>
                                      <p:cBhvr>
                                        <p:cTn id="191" dur="1" fill="hold">
                                          <p:stCondLst>
                                            <p:cond delay="0"/>
                                          </p:stCondLst>
                                        </p:cTn>
                                        <p:tgtEl>
                                          <p:spTgt spid="205"/>
                                        </p:tgtEl>
                                        <p:attrNameLst>
                                          <p:attrName>style.visibility</p:attrName>
                                        </p:attrNameLst>
                                      </p:cBhvr>
                                      <p:to>
                                        <p:strVal val="visible"/>
                                      </p:to>
                                    </p:set>
                                    <p:anim calcmode="lin" valueType="num">
                                      <p:cBhvr additive="base">
                                        <p:cTn id="192" dur="200" fill="hold"/>
                                        <p:tgtEl>
                                          <p:spTgt spid="205"/>
                                        </p:tgtEl>
                                        <p:attrNameLst>
                                          <p:attrName>ppt_x</p:attrName>
                                        </p:attrNameLst>
                                      </p:cBhvr>
                                      <p:tavLst>
                                        <p:tav tm="0">
                                          <p:val>
                                            <p:strVal val="0-#ppt_w/2"/>
                                          </p:val>
                                        </p:tav>
                                        <p:tav tm="100000">
                                          <p:val>
                                            <p:strVal val="#ppt_x"/>
                                          </p:val>
                                        </p:tav>
                                      </p:tavLst>
                                    </p:anim>
                                    <p:anim calcmode="lin" valueType="num">
                                      <p:cBhvr additive="base">
                                        <p:cTn id="193" dur="200" fill="hold"/>
                                        <p:tgtEl>
                                          <p:spTgt spid="205"/>
                                        </p:tgtEl>
                                        <p:attrNameLst>
                                          <p:attrName>ppt_y</p:attrName>
                                        </p:attrNameLst>
                                      </p:cBhvr>
                                      <p:tavLst>
                                        <p:tav tm="0">
                                          <p:val>
                                            <p:strVal val="#ppt_y"/>
                                          </p:val>
                                        </p:tav>
                                        <p:tav tm="100000">
                                          <p:val>
                                            <p:strVal val="#ppt_y"/>
                                          </p:val>
                                        </p:tav>
                                      </p:tavLst>
                                    </p:anim>
                                  </p:childTnLst>
                                </p:cTn>
                              </p:par>
                              <p:par>
                                <p:cTn id="194" presetID="2" presetClass="entr" presetSubtype="8" fill="hold" nodeType="withEffect">
                                  <p:stCondLst>
                                    <p:cond delay="0"/>
                                  </p:stCondLst>
                                  <p:childTnLst>
                                    <p:set>
                                      <p:cBhvr>
                                        <p:cTn id="195" dur="1" fill="hold">
                                          <p:stCondLst>
                                            <p:cond delay="0"/>
                                          </p:stCondLst>
                                        </p:cTn>
                                        <p:tgtEl>
                                          <p:spTgt spid="204"/>
                                        </p:tgtEl>
                                        <p:attrNameLst>
                                          <p:attrName>style.visibility</p:attrName>
                                        </p:attrNameLst>
                                      </p:cBhvr>
                                      <p:to>
                                        <p:strVal val="visible"/>
                                      </p:to>
                                    </p:set>
                                    <p:anim calcmode="lin" valueType="num">
                                      <p:cBhvr additive="base">
                                        <p:cTn id="196" dur="200" fill="hold"/>
                                        <p:tgtEl>
                                          <p:spTgt spid="204"/>
                                        </p:tgtEl>
                                        <p:attrNameLst>
                                          <p:attrName>ppt_x</p:attrName>
                                        </p:attrNameLst>
                                      </p:cBhvr>
                                      <p:tavLst>
                                        <p:tav tm="0">
                                          <p:val>
                                            <p:strVal val="0-#ppt_w/2"/>
                                          </p:val>
                                        </p:tav>
                                        <p:tav tm="100000">
                                          <p:val>
                                            <p:strVal val="#ppt_x"/>
                                          </p:val>
                                        </p:tav>
                                      </p:tavLst>
                                    </p:anim>
                                    <p:anim calcmode="lin" valueType="num">
                                      <p:cBhvr additive="base">
                                        <p:cTn id="197" dur="200" fill="hold"/>
                                        <p:tgtEl>
                                          <p:spTgt spid="204"/>
                                        </p:tgtEl>
                                        <p:attrNameLst>
                                          <p:attrName>ppt_y</p:attrName>
                                        </p:attrNameLst>
                                      </p:cBhvr>
                                      <p:tavLst>
                                        <p:tav tm="0">
                                          <p:val>
                                            <p:strVal val="#ppt_y"/>
                                          </p:val>
                                        </p:tav>
                                        <p:tav tm="100000">
                                          <p:val>
                                            <p:strVal val="#ppt_y"/>
                                          </p:val>
                                        </p:tav>
                                      </p:tavLst>
                                    </p:anim>
                                  </p:childTnLst>
                                </p:cTn>
                              </p:par>
                              <p:par>
                                <p:cTn id="198" presetID="2" presetClass="entr" presetSubtype="8" fill="hold" nodeType="withEffect">
                                  <p:stCondLst>
                                    <p:cond delay="0"/>
                                  </p:stCondLst>
                                  <p:childTnLst>
                                    <p:set>
                                      <p:cBhvr>
                                        <p:cTn id="199" dur="1" fill="hold">
                                          <p:stCondLst>
                                            <p:cond delay="0"/>
                                          </p:stCondLst>
                                        </p:cTn>
                                        <p:tgtEl>
                                          <p:spTgt spid="203"/>
                                        </p:tgtEl>
                                        <p:attrNameLst>
                                          <p:attrName>style.visibility</p:attrName>
                                        </p:attrNameLst>
                                      </p:cBhvr>
                                      <p:to>
                                        <p:strVal val="visible"/>
                                      </p:to>
                                    </p:set>
                                    <p:anim calcmode="lin" valueType="num">
                                      <p:cBhvr additive="base">
                                        <p:cTn id="200" dur="200" fill="hold"/>
                                        <p:tgtEl>
                                          <p:spTgt spid="203"/>
                                        </p:tgtEl>
                                        <p:attrNameLst>
                                          <p:attrName>ppt_x</p:attrName>
                                        </p:attrNameLst>
                                      </p:cBhvr>
                                      <p:tavLst>
                                        <p:tav tm="0">
                                          <p:val>
                                            <p:strVal val="0-#ppt_w/2"/>
                                          </p:val>
                                        </p:tav>
                                        <p:tav tm="100000">
                                          <p:val>
                                            <p:strVal val="#ppt_x"/>
                                          </p:val>
                                        </p:tav>
                                      </p:tavLst>
                                    </p:anim>
                                    <p:anim calcmode="lin" valueType="num">
                                      <p:cBhvr additive="base">
                                        <p:cTn id="201" dur="200" fill="hold"/>
                                        <p:tgtEl>
                                          <p:spTgt spid="203"/>
                                        </p:tgtEl>
                                        <p:attrNameLst>
                                          <p:attrName>ppt_y</p:attrName>
                                        </p:attrNameLst>
                                      </p:cBhvr>
                                      <p:tavLst>
                                        <p:tav tm="0">
                                          <p:val>
                                            <p:strVal val="#ppt_y"/>
                                          </p:val>
                                        </p:tav>
                                        <p:tav tm="100000">
                                          <p:val>
                                            <p:strVal val="#ppt_y"/>
                                          </p:val>
                                        </p:tav>
                                      </p:tavLst>
                                    </p:anim>
                                  </p:childTnLst>
                                </p:cTn>
                              </p:par>
                              <p:par>
                                <p:cTn id="202" presetID="2" presetClass="entr" presetSubtype="8" fill="hold" nodeType="withEffect">
                                  <p:stCondLst>
                                    <p:cond delay="0"/>
                                  </p:stCondLst>
                                  <p:childTnLst>
                                    <p:set>
                                      <p:cBhvr>
                                        <p:cTn id="203" dur="1" fill="hold">
                                          <p:stCondLst>
                                            <p:cond delay="0"/>
                                          </p:stCondLst>
                                        </p:cTn>
                                        <p:tgtEl>
                                          <p:spTgt spid="202"/>
                                        </p:tgtEl>
                                        <p:attrNameLst>
                                          <p:attrName>style.visibility</p:attrName>
                                        </p:attrNameLst>
                                      </p:cBhvr>
                                      <p:to>
                                        <p:strVal val="visible"/>
                                      </p:to>
                                    </p:set>
                                    <p:anim calcmode="lin" valueType="num">
                                      <p:cBhvr additive="base">
                                        <p:cTn id="204" dur="200" fill="hold"/>
                                        <p:tgtEl>
                                          <p:spTgt spid="202"/>
                                        </p:tgtEl>
                                        <p:attrNameLst>
                                          <p:attrName>ppt_x</p:attrName>
                                        </p:attrNameLst>
                                      </p:cBhvr>
                                      <p:tavLst>
                                        <p:tav tm="0">
                                          <p:val>
                                            <p:strVal val="0-#ppt_w/2"/>
                                          </p:val>
                                        </p:tav>
                                        <p:tav tm="100000">
                                          <p:val>
                                            <p:strVal val="#ppt_x"/>
                                          </p:val>
                                        </p:tav>
                                      </p:tavLst>
                                    </p:anim>
                                    <p:anim calcmode="lin" valueType="num">
                                      <p:cBhvr additive="base">
                                        <p:cTn id="205" dur="200" fill="hold"/>
                                        <p:tgtEl>
                                          <p:spTgt spid="202"/>
                                        </p:tgtEl>
                                        <p:attrNameLst>
                                          <p:attrName>ppt_y</p:attrName>
                                        </p:attrNameLst>
                                      </p:cBhvr>
                                      <p:tavLst>
                                        <p:tav tm="0">
                                          <p:val>
                                            <p:strVal val="#ppt_y"/>
                                          </p:val>
                                        </p:tav>
                                        <p:tav tm="100000">
                                          <p:val>
                                            <p:strVal val="#ppt_y"/>
                                          </p:val>
                                        </p:tav>
                                      </p:tavLst>
                                    </p:anim>
                                  </p:childTnLst>
                                </p:cTn>
                              </p:par>
                              <p:par>
                                <p:cTn id="206" presetID="2" presetClass="entr" presetSubtype="8" fill="hold" nodeType="withEffect">
                                  <p:stCondLst>
                                    <p:cond delay="0"/>
                                  </p:stCondLst>
                                  <p:childTnLst>
                                    <p:set>
                                      <p:cBhvr>
                                        <p:cTn id="207" dur="1" fill="hold">
                                          <p:stCondLst>
                                            <p:cond delay="0"/>
                                          </p:stCondLst>
                                        </p:cTn>
                                        <p:tgtEl>
                                          <p:spTgt spid="201"/>
                                        </p:tgtEl>
                                        <p:attrNameLst>
                                          <p:attrName>style.visibility</p:attrName>
                                        </p:attrNameLst>
                                      </p:cBhvr>
                                      <p:to>
                                        <p:strVal val="visible"/>
                                      </p:to>
                                    </p:set>
                                    <p:anim calcmode="lin" valueType="num">
                                      <p:cBhvr additive="base">
                                        <p:cTn id="208" dur="200" fill="hold"/>
                                        <p:tgtEl>
                                          <p:spTgt spid="201"/>
                                        </p:tgtEl>
                                        <p:attrNameLst>
                                          <p:attrName>ppt_x</p:attrName>
                                        </p:attrNameLst>
                                      </p:cBhvr>
                                      <p:tavLst>
                                        <p:tav tm="0">
                                          <p:val>
                                            <p:strVal val="0-#ppt_w/2"/>
                                          </p:val>
                                        </p:tav>
                                        <p:tav tm="100000">
                                          <p:val>
                                            <p:strVal val="#ppt_x"/>
                                          </p:val>
                                        </p:tav>
                                      </p:tavLst>
                                    </p:anim>
                                    <p:anim calcmode="lin" valueType="num">
                                      <p:cBhvr additive="base">
                                        <p:cTn id="209" dur="200" fill="hold"/>
                                        <p:tgtEl>
                                          <p:spTgt spid="201"/>
                                        </p:tgtEl>
                                        <p:attrNameLst>
                                          <p:attrName>ppt_y</p:attrName>
                                        </p:attrNameLst>
                                      </p:cBhvr>
                                      <p:tavLst>
                                        <p:tav tm="0">
                                          <p:val>
                                            <p:strVal val="#ppt_y"/>
                                          </p:val>
                                        </p:tav>
                                        <p:tav tm="100000">
                                          <p:val>
                                            <p:strVal val="#ppt_y"/>
                                          </p:val>
                                        </p:tav>
                                      </p:tavLst>
                                    </p:anim>
                                  </p:childTnLst>
                                </p:cTn>
                              </p:par>
                              <p:par>
                                <p:cTn id="210" presetID="2" presetClass="entr" presetSubtype="8" fill="hold" nodeType="withEffect">
                                  <p:stCondLst>
                                    <p:cond delay="0"/>
                                  </p:stCondLst>
                                  <p:childTnLst>
                                    <p:set>
                                      <p:cBhvr>
                                        <p:cTn id="211" dur="1" fill="hold">
                                          <p:stCondLst>
                                            <p:cond delay="0"/>
                                          </p:stCondLst>
                                        </p:cTn>
                                        <p:tgtEl>
                                          <p:spTgt spid="200"/>
                                        </p:tgtEl>
                                        <p:attrNameLst>
                                          <p:attrName>style.visibility</p:attrName>
                                        </p:attrNameLst>
                                      </p:cBhvr>
                                      <p:to>
                                        <p:strVal val="visible"/>
                                      </p:to>
                                    </p:set>
                                    <p:anim calcmode="lin" valueType="num">
                                      <p:cBhvr additive="base">
                                        <p:cTn id="212" dur="200" fill="hold"/>
                                        <p:tgtEl>
                                          <p:spTgt spid="200"/>
                                        </p:tgtEl>
                                        <p:attrNameLst>
                                          <p:attrName>ppt_x</p:attrName>
                                        </p:attrNameLst>
                                      </p:cBhvr>
                                      <p:tavLst>
                                        <p:tav tm="0">
                                          <p:val>
                                            <p:strVal val="0-#ppt_w/2"/>
                                          </p:val>
                                        </p:tav>
                                        <p:tav tm="100000">
                                          <p:val>
                                            <p:strVal val="#ppt_x"/>
                                          </p:val>
                                        </p:tav>
                                      </p:tavLst>
                                    </p:anim>
                                    <p:anim calcmode="lin" valueType="num">
                                      <p:cBhvr additive="base">
                                        <p:cTn id="213" dur="200" fill="hold"/>
                                        <p:tgtEl>
                                          <p:spTgt spid="200"/>
                                        </p:tgtEl>
                                        <p:attrNameLst>
                                          <p:attrName>ppt_y</p:attrName>
                                        </p:attrNameLst>
                                      </p:cBhvr>
                                      <p:tavLst>
                                        <p:tav tm="0">
                                          <p:val>
                                            <p:strVal val="#ppt_y"/>
                                          </p:val>
                                        </p:tav>
                                        <p:tav tm="100000">
                                          <p:val>
                                            <p:strVal val="#ppt_y"/>
                                          </p:val>
                                        </p:tav>
                                      </p:tavLst>
                                    </p:anim>
                                  </p:childTnLst>
                                </p:cTn>
                              </p:par>
                              <p:par>
                                <p:cTn id="214" presetID="2" presetClass="entr" presetSubtype="8" fill="hold" nodeType="withEffect">
                                  <p:stCondLst>
                                    <p:cond delay="0"/>
                                  </p:stCondLst>
                                  <p:childTnLst>
                                    <p:set>
                                      <p:cBhvr>
                                        <p:cTn id="215" dur="1" fill="hold">
                                          <p:stCondLst>
                                            <p:cond delay="0"/>
                                          </p:stCondLst>
                                        </p:cTn>
                                        <p:tgtEl>
                                          <p:spTgt spid="199"/>
                                        </p:tgtEl>
                                        <p:attrNameLst>
                                          <p:attrName>style.visibility</p:attrName>
                                        </p:attrNameLst>
                                      </p:cBhvr>
                                      <p:to>
                                        <p:strVal val="visible"/>
                                      </p:to>
                                    </p:set>
                                    <p:anim calcmode="lin" valueType="num">
                                      <p:cBhvr additive="base">
                                        <p:cTn id="216" dur="200" fill="hold"/>
                                        <p:tgtEl>
                                          <p:spTgt spid="199"/>
                                        </p:tgtEl>
                                        <p:attrNameLst>
                                          <p:attrName>ppt_x</p:attrName>
                                        </p:attrNameLst>
                                      </p:cBhvr>
                                      <p:tavLst>
                                        <p:tav tm="0">
                                          <p:val>
                                            <p:strVal val="0-#ppt_w/2"/>
                                          </p:val>
                                        </p:tav>
                                        <p:tav tm="100000">
                                          <p:val>
                                            <p:strVal val="#ppt_x"/>
                                          </p:val>
                                        </p:tav>
                                      </p:tavLst>
                                    </p:anim>
                                    <p:anim calcmode="lin" valueType="num">
                                      <p:cBhvr additive="base">
                                        <p:cTn id="217" dur="200" fill="hold"/>
                                        <p:tgtEl>
                                          <p:spTgt spid="199"/>
                                        </p:tgtEl>
                                        <p:attrNameLst>
                                          <p:attrName>ppt_y</p:attrName>
                                        </p:attrNameLst>
                                      </p:cBhvr>
                                      <p:tavLst>
                                        <p:tav tm="0">
                                          <p:val>
                                            <p:strVal val="#ppt_y"/>
                                          </p:val>
                                        </p:tav>
                                        <p:tav tm="100000">
                                          <p:val>
                                            <p:strVal val="#ppt_y"/>
                                          </p:val>
                                        </p:tav>
                                      </p:tavLst>
                                    </p:anim>
                                  </p:childTnLst>
                                </p:cTn>
                              </p:par>
                              <p:par>
                                <p:cTn id="218" presetID="2" presetClass="entr" presetSubtype="8" fill="hold" nodeType="withEffect">
                                  <p:stCondLst>
                                    <p:cond delay="0"/>
                                  </p:stCondLst>
                                  <p:childTnLst>
                                    <p:set>
                                      <p:cBhvr>
                                        <p:cTn id="219" dur="1" fill="hold">
                                          <p:stCondLst>
                                            <p:cond delay="0"/>
                                          </p:stCondLst>
                                        </p:cTn>
                                        <p:tgtEl>
                                          <p:spTgt spid="198"/>
                                        </p:tgtEl>
                                        <p:attrNameLst>
                                          <p:attrName>style.visibility</p:attrName>
                                        </p:attrNameLst>
                                      </p:cBhvr>
                                      <p:to>
                                        <p:strVal val="visible"/>
                                      </p:to>
                                    </p:set>
                                    <p:anim calcmode="lin" valueType="num">
                                      <p:cBhvr additive="base">
                                        <p:cTn id="220" dur="200" fill="hold"/>
                                        <p:tgtEl>
                                          <p:spTgt spid="198"/>
                                        </p:tgtEl>
                                        <p:attrNameLst>
                                          <p:attrName>ppt_x</p:attrName>
                                        </p:attrNameLst>
                                      </p:cBhvr>
                                      <p:tavLst>
                                        <p:tav tm="0">
                                          <p:val>
                                            <p:strVal val="0-#ppt_w/2"/>
                                          </p:val>
                                        </p:tav>
                                        <p:tav tm="100000">
                                          <p:val>
                                            <p:strVal val="#ppt_x"/>
                                          </p:val>
                                        </p:tav>
                                      </p:tavLst>
                                    </p:anim>
                                    <p:anim calcmode="lin" valueType="num">
                                      <p:cBhvr additive="base">
                                        <p:cTn id="221" dur="200" fill="hold"/>
                                        <p:tgtEl>
                                          <p:spTgt spid="198"/>
                                        </p:tgtEl>
                                        <p:attrNameLst>
                                          <p:attrName>ppt_y</p:attrName>
                                        </p:attrNameLst>
                                      </p:cBhvr>
                                      <p:tavLst>
                                        <p:tav tm="0">
                                          <p:val>
                                            <p:strVal val="#ppt_y"/>
                                          </p:val>
                                        </p:tav>
                                        <p:tav tm="100000">
                                          <p:val>
                                            <p:strVal val="#ppt_y"/>
                                          </p:val>
                                        </p:tav>
                                      </p:tavLst>
                                    </p:anim>
                                  </p:childTnLst>
                                </p:cTn>
                              </p:par>
                              <p:par>
                                <p:cTn id="222" presetID="2" presetClass="entr" presetSubtype="8" fill="hold" nodeType="withEffect">
                                  <p:stCondLst>
                                    <p:cond delay="0"/>
                                  </p:stCondLst>
                                  <p:childTnLst>
                                    <p:set>
                                      <p:cBhvr>
                                        <p:cTn id="223" dur="1" fill="hold">
                                          <p:stCondLst>
                                            <p:cond delay="0"/>
                                          </p:stCondLst>
                                        </p:cTn>
                                        <p:tgtEl>
                                          <p:spTgt spid="197"/>
                                        </p:tgtEl>
                                        <p:attrNameLst>
                                          <p:attrName>style.visibility</p:attrName>
                                        </p:attrNameLst>
                                      </p:cBhvr>
                                      <p:to>
                                        <p:strVal val="visible"/>
                                      </p:to>
                                    </p:set>
                                    <p:anim calcmode="lin" valueType="num">
                                      <p:cBhvr additive="base">
                                        <p:cTn id="224" dur="200" fill="hold"/>
                                        <p:tgtEl>
                                          <p:spTgt spid="197"/>
                                        </p:tgtEl>
                                        <p:attrNameLst>
                                          <p:attrName>ppt_x</p:attrName>
                                        </p:attrNameLst>
                                      </p:cBhvr>
                                      <p:tavLst>
                                        <p:tav tm="0">
                                          <p:val>
                                            <p:strVal val="0-#ppt_w/2"/>
                                          </p:val>
                                        </p:tav>
                                        <p:tav tm="100000">
                                          <p:val>
                                            <p:strVal val="#ppt_x"/>
                                          </p:val>
                                        </p:tav>
                                      </p:tavLst>
                                    </p:anim>
                                    <p:anim calcmode="lin" valueType="num">
                                      <p:cBhvr additive="base">
                                        <p:cTn id="225" dur="200" fill="hold"/>
                                        <p:tgtEl>
                                          <p:spTgt spid="197"/>
                                        </p:tgtEl>
                                        <p:attrNameLst>
                                          <p:attrName>ppt_y</p:attrName>
                                        </p:attrNameLst>
                                      </p:cBhvr>
                                      <p:tavLst>
                                        <p:tav tm="0">
                                          <p:val>
                                            <p:strVal val="#ppt_y"/>
                                          </p:val>
                                        </p:tav>
                                        <p:tav tm="100000">
                                          <p:val>
                                            <p:strVal val="#ppt_y"/>
                                          </p:val>
                                        </p:tav>
                                      </p:tavLst>
                                    </p:anim>
                                  </p:childTnLst>
                                </p:cTn>
                              </p:par>
                              <p:par>
                                <p:cTn id="226" presetID="2" presetClass="entr" presetSubtype="8" fill="hold" nodeType="withEffect">
                                  <p:stCondLst>
                                    <p:cond delay="0"/>
                                  </p:stCondLst>
                                  <p:childTnLst>
                                    <p:set>
                                      <p:cBhvr>
                                        <p:cTn id="227" dur="1" fill="hold">
                                          <p:stCondLst>
                                            <p:cond delay="0"/>
                                          </p:stCondLst>
                                        </p:cTn>
                                        <p:tgtEl>
                                          <p:spTgt spid="196"/>
                                        </p:tgtEl>
                                        <p:attrNameLst>
                                          <p:attrName>style.visibility</p:attrName>
                                        </p:attrNameLst>
                                      </p:cBhvr>
                                      <p:to>
                                        <p:strVal val="visible"/>
                                      </p:to>
                                    </p:set>
                                    <p:anim calcmode="lin" valueType="num">
                                      <p:cBhvr additive="base">
                                        <p:cTn id="228" dur="200" fill="hold"/>
                                        <p:tgtEl>
                                          <p:spTgt spid="196"/>
                                        </p:tgtEl>
                                        <p:attrNameLst>
                                          <p:attrName>ppt_x</p:attrName>
                                        </p:attrNameLst>
                                      </p:cBhvr>
                                      <p:tavLst>
                                        <p:tav tm="0">
                                          <p:val>
                                            <p:strVal val="0-#ppt_w/2"/>
                                          </p:val>
                                        </p:tav>
                                        <p:tav tm="100000">
                                          <p:val>
                                            <p:strVal val="#ppt_x"/>
                                          </p:val>
                                        </p:tav>
                                      </p:tavLst>
                                    </p:anim>
                                    <p:anim calcmode="lin" valueType="num">
                                      <p:cBhvr additive="base">
                                        <p:cTn id="229" dur="200" fill="hold"/>
                                        <p:tgtEl>
                                          <p:spTgt spid="196"/>
                                        </p:tgtEl>
                                        <p:attrNameLst>
                                          <p:attrName>ppt_y</p:attrName>
                                        </p:attrNameLst>
                                      </p:cBhvr>
                                      <p:tavLst>
                                        <p:tav tm="0">
                                          <p:val>
                                            <p:strVal val="#ppt_y"/>
                                          </p:val>
                                        </p:tav>
                                        <p:tav tm="100000">
                                          <p:val>
                                            <p:strVal val="#ppt_y"/>
                                          </p:val>
                                        </p:tav>
                                      </p:tavLst>
                                    </p:anim>
                                  </p:childTnLst>
                                </p:cTn>
                              </p:par>
                              <p:par>
                                <p:cTn id="230" presetID="2" presetClass="entr" presetSubtype="8" fill="hold" nodeType="withEffect">
                                  <p:stCondLst>
                                    <p:cond delay="0"/>
                                  </p:stCondLst>
                                  <p:childTnLst>
                                    <p:set>
                                      <p:cBhvr>
                                        <p:cTn id="231" dur="1" fill="hold">
                                          <p:stCondLst>
                                            <p:cond delay="0"/>
                                          </p:stCondLst>
                                        </p:cTn>
                                        <p:tgtEl>
                                          <p:spTgt spid="195"/>
                                        </p:tgtEl>
                                        <p:attrNameLst>
                                          <p:attrName>style.visibility</p:attrName>
                                        </p:attrNameLst>
                                      </p:cBhvr>
                                      <p:to>
                                        <p:strVal val="visible"/>
                                      </p:to>
                                    </p:set>
                                    <p:anim calcmode="lin" valueType="num">
                                      <p:cBhvr additive="base">
                                        <p:cTn id="232" dur="200" fill="hold"/>
                                        <p:tgtEl>
                                          <p:spTgt spid="195"/>
                                        </p:tgtEl>
                                        <p:attrNameLst>
                                          <p:attrName>ppt_x</p:attrName>
                                        </p:attrNameLst>
                                      </p:cBhvr>
                                      <p:tavLst>
                                        <p:tav tm="0">
                                          <p:val>
                                            <p:strVal val="0-#ppt_w/2"/>
                                          </p:val>
                                        </p:tav>
                                        <p:tav tm="100000">
                                          <p:val>
                                            <p:strVal val="#ppt_x"/>
                                          </p:val>
                                        </p:tav>
                                      </p:tavLst>
                                    </p:anim>
                                    <p:anim calcmode="lin" valueType="num">
                                      <p:cBhvr additive="base">
                                        <p:cTn id="233" dur="200" fill="hold"/>
                                        <p:tgtEl>
                                          <p:spTgt spid="195"/>
                                        </p:tgtEl>
                                        <p:attrNameLst>
                                          <p:attrName>ppt_y</p:attrName>
                                        </p:attrNameLst>
                                      </p:cBhvr>
                                      <p:tavLst>
                                        <p:tav tm="0">
                                          <p:val>
                                            <p:strVal val="#ppt_y"/>
                                          </p:val>
                                        </p:tav>
                                        <p:tav tm="100000">
                                          <p:val>
                                            <p:strVal val="#ppt_y"/>
                                          </p:val>
                                        </p:tav>
                                      </p:tavLst>
                                    </p:anim>
                                  </p:childTnLst>
                                </p:cTn>
                              </p:par>
                              <p:par>
                                <p:cTn id="234" presetID="2" presetClass="entr" presetSubtype="8" fill="hold" nodeType="withEffect">
                                  <p:stCondLst>
                                    <p:cond delay="0"/>
                                  </p:stCondLst>
                                  <p:childTnLst>
                                    <p:set>
                                      <p:cBhvr>
                                        <p:cTn id="235" dur="1" fill="hold">
                                          <p:stCondLst>
                                            <p:cond delay="0"/>
                                          </p:stCondLst>
                                        </p:cTn>
                                        <p:tgtEl>
                                          <p:spTgt spid="194"/>
                                        </p:tgtEl>
                                        <p:attrNameLst>
                                          <p:attrName>style.visibility</p:attrName>
                                        </p:attrNameLst>
                                      </p:cBhvr>
                                      <p:to>
                                        <p:strVal val="visible"/>
                                      </p:to>
                                    </p:set>
                                    <p:anim calcmode="lin" valueType="num">
                                      <p:cBhvr additive="base">
                                        <p:cTn id="236" dur="200" fill="hold"/>
                                        <p:tgtEl>
                                          <p:spTgt spid="194"/>
                                        </p:tgtEl>
                                        <p:attrNameLst>
                                          <p:attrName>ppt_x</p:attrName>
                                        </p:attrNameLst>
                                      </p:cBhvr>
                                      <p:tavLst>
                                        <p:tav tm="0">
                                          <p:val>
                                            <p:strVal val="0-#ppt_w/2"/>
                                          </p:val>
                                        </p:tav>
                                        <p:tav tm="100000">
                                          <p:val>
                                            <p:strVal val="#ppt_x"/>
                                          </p:val>
                                        </p:tav>
                                      </p:tavLst>
                                    </p:anim>
                                    <p:anim calcmode="lin" valueType="num">
                                      <p:cBhvr additive="base">
                                        <p:cTn id="237" dur="200" fill="hold"/>
                                        <p:tgtEl>
                                          <p:spTgt spid="194"/>
                                        </p:tgtEl>
                                        <p:attrNameLst>
                                          <p:attrName>ppt_y</p:attrName>
                                        </p:attrNameLst>
                                      </p:cBhvr>
                                      <p:tavLst>
                                        <p:tav tm="0">
                                          <p:val>
                                            <p:strVal val="#ppt_y"/>
                                          </p:val>
                                        </p:tav>
                                        <p:tav tm="100000">
                                          <p:val>
                                            <p:strVal val="#ppt_y"/>
                                          </p:val>
                                        </p:tav>
                                      </p:tavLst>
                                    </p:anim>
                                  </p:childTnLst>
                                </p:cTn>
                              </p:par>
                              <p:par>
                                <p:cTn id="238" presetID="2" presetClass="entr" presetSubtype="8" fill="hold" nodeType="withEffect">
                                  <p:stCondLst>
                                    <p:cond delay="0"/>
                                  </p:stCondLst>
                                  <p:childTnLst>
                                    <p:set>
                                      <p:cBhvr>
                                        <p:cTn id="239" dur="1" fill="hold">
                                          <p:stCondLst>
                                            <p:cond delay="0"/>
                                          </p:stCondLst>
                                        </p:cTn>
                                        <p:tgtEl>
                                          <p:spTgt spid="193"/>
                                        </p:tgtEl>
                                        <p:attrNameLst>
                                          <p:attrName>style.visibility</p:attrName>
                                        </p:attrNameLst>
                                      </p:cBhvr>
                                      <p:to>
                                        <p:strVal val="visible"/>
                                      </p:to>
                                    </p:set>
                                    <p:anim calcmode="lin" valueType="num">
                                      <p:cBhvr additive="base">
                                        <p:cTn id="240" dur="200" fill="hold"/>
                                        <p:tgtEl>
                                          <p:spTgt spid="193"/>
                                        </p:tgtEl>
                                        <p:attrNameLst>
                                          <p:attrName>ppt_x</p:attrName>
                                        </p:attrNameLst>
                                      </p:cBhvr>
                                      <p:tavLst>
                                        <p:tav tm="0">
                                          <p:val>
                                            <p:strVal val="0-#ppt_w/2"/>
                                          </p:val>
                                        </p:tav>
                                        <p:tav tm="100000">
                                          <p:val>
                                            <p:strVal val="#ppt_x"/>
                                          </p:val>
                                        </p:tav>
                                      </p:tavLst>
                                    </p:anim>
                                    <p:anim calcmode="lin" valueType="num">
                                      <p:cBhvr additive="base">
                                        <p:cTn id="241" dur="200" fill="hold"/>
                                        <p:tgtEl>
                                          <p:spTgt spid="193"/>
                                        </p:tgtEl>
                                        <p:attrNameLst>
                                          <p:attrName>ppt_y</p:attrName>
                                        </p:attrNameLst>
                                      </p:cBhvr>
                                      <p:tavLst>
                                        <p:tav tm="0">
                                          <p:val>
                                            <p:strVal val="#ppt_y"/>
                                          </p:val>
                                        </p:tav>
                                        <p:tav tm="100000">
                                          <p:val>
                                            <p:strVal val="#ppt_y"/>
                                          </p:val>
                                        </p:tav>
                                      </p:tavLst>
                                    </p:anim>
                                  </p:childTnLst>
                                </p:cTn>
                              </p:par>
                              <p:par>
                                <p:cTn id="242" presetID="2" presetClass="entr" presetSubtype="8" fill="hold" nodeType="withEffect">
                                  <p:stCondLst>
                                    <p:cond delay="0"/>
                                  </p:stCondLst>
                                  <p:childTnLst>
                                    <p:set>
                                      <p:cBhvr>
                                        <p:cTn id="243" dur="1" fill="hold">
                                          <p:stCondLst>
                                            <p:cond delay="0"/>
                                          </p:stCondLst>
                                        </p:cTn>
                                        <p:tgtEl>
                                          <p:spTgt spid="192"/>
                                        </p:tgtEl>
                                        <p:attrNameLst>
                                          <p:attrName>style.visibility</p:attrName>
                                        </p:attrNameLst>
                                      </p:cBhvr>
                                      <p:to>
                                        <p:strVal val="visible"/>
                                      </p:to>
                                    </p:set>
                                    <p:anim calcmode="lin" valueType="num">
                                      <p:cBhvr additive="base">
                                        <p:cTn id="244" dur="200" fill="hold"/>
                                        <p:tgtEl>
                                          <p:spTgt spid="192"/>
                                        </p:tgtEl>
                                        <p:attrNameLst>
                                          <p:attrName>ppt_x</p:attrName>
                                        </p:attrNameLst>
                                      </p:cBhvr>
                                      <p:tavLst>
                                        <p:tav tm="0">
                                          <p:val>
                                            <p:strVal val="0-#ppt_w/2"/>
                                          </p:val>
                                        </p:tav>
                                        <p:tav tm="100000">
                                          <p:val>
                                            <p:strVal val="#ppt_x"/>
                                          </p:val>
                                        </p:tav>
                                      </p:tavLst>
                                    </p:anim>
                                    <p:anim calcmode="lin" valueType="num">
                                      <p:cBhvr additive="base">
                                        <p:cTn id="245" dur="200" fill="hold"/>
                                        <p:tgtEl>
                                          <p:spTgt spid="192"/>
                                        </p:tgtEl>
                                        <p:attrNameLst>
                                          <p:attrName>ppt_y</p:attrName>
                                        </p:attrNameLst>
                                      </p:cBhvr>
                                      <p:tavLst>
                                        <p:tav tm="0">
                                          <p:val>
                                            <p:strVal val="#ppt_y"/>
                                          </p:val>
                                        </p:tav>
                                        <p:tav tm="100000">
                                          <p:val>
                                            <p:strVal val="#ppt_y"/>
                                          </p:val>
                                        </p:tav>
                                      </p:tavLst>
                                    </p:anim>
                                  </p:childTnLst>
                                </p:cTn>
                              </p:par>
                              <p:par>
                                <p:cTn id="246" presetID="2" presetClass="entr" presetSubtype="8" fill="hold" nodeType="withEffect">
                                  <p:stCondLst>
                                    <p:cond delay="0"/>
                                  </p:stCondLst>
                                  <p:childTnLst>
                                    <p:set>
                                      <p:cBhvr>
                                        <p:cTn id="247" dur="1" fill="hold">
                                          <p:stCondLst>
                                            <p:cond delay="0"/>
                                          </p:stCondLst>
                                        </p:cTn>
                                        <p:tgtEl>
                                          <p:spTgt spid="191"/>
                                        </p:tgtEl>
                                        <p:attrNameLst>
                                          <p:attrName>style.visibility</p:attrName>
                                        </p:attrNameLst>
                                      </p:cBhvr>
                                      <p:to>
                                        <p:strVal val="visible"/>
                                      </p:to>
                                    </p:set>
                                    <p:anim calcmode="lin" valueType="num">
                                      <p:cBhvr additive="base">
                                        <p:cTn id="248" dur="200" fill="hold"/>
                                        <p:tgtEl>
                                          <p:spTgt spid="191"/>
                                        </p:tgtEl>
                                        <p:attrNameLst>
                                          <p:attrName>ppt_x</p:attrName>
                                        </p:attrNameLst>
                                      </p:cBhvr>
                                      <p:tavLst>
                                        <p:tav tm="0">
                                          <p:val>
                                            <p:strVal val="0-#ppt_w/2"/>
                                          </p:val>
                                        </p:tav>
                                        <p:tav tm="100000">
                                          <p:val>
                                            <p:strVal val="#ppt_x"/>
                                          </p:val>
                                        </p:tav>
                                      </p:tavLst>
                                    </p:anim>
                                    <p:anim calcmode="lin" valueType="num">
                                      <p:cBhvr additive="base">
                                        <p:cTn id="249" dur="200" fill="hold"/>
                                        <p:tgtEl>
                                          <p:spTgt spid="191"/>
                                        </p:tgtEl>
                                        <p:attrNameLst>
                                          <p:attrName>ppt_y</p:attrName>
                                        </p:attrNameLst>
                                      </p:cBhvr>
                                      <p:tavLst>
                                        <p:tav tm="0">
                                          <p:val>
                                            <p:strVal val="#ppt_y"/>
                                          </p:val>
                                        </p:tav>
                                        <p:tav tm="100000">
                                          <p:val>
                                            <p:strVal val="#ppt_y"/>
                                          </p:val>
                                        </p:tav>
                                      </p:tavLst>
                                    </p:anim>
                                  </p:childTnLst>
                                </p:cTn>
                              </p:par>
                              <p:par>
                                <p:cTn id="250" presetID="2" presetClass="entr" presetSubtype="8" fill="hold" nodeType="withEffect">
                                  <p:stCondLst>
                                    <p:cond delay="0"/>
                                  </p:stCondLst>
                                  <p:childTnLst>
                                    <p:set>
                                      <p:cBhvr>
                                        <p:cTn id="251" dur="1" fill="hold">
                                          <p:stCondLst>
                                            <p:cond delay="0"/>
                                          </p:stCondLst>
                                        </p:cTn>
                                        <p:tgtEl>
                                          <p:spTgt spid="190"/>
                                        </p:tgtEl>
                                        <p:attrNameLst>
                                          <p:attrName>style.visibility</p:attrName>
                                        </p:attrNameLst>
                                      </p:cBhvr>
                                      <p:to>
                                        <p:strVal val="visible"/>
                                      </p:to>
                                    </p:set>
                                    <p:anim calcmode="lin" valueType="num">
                                      <p:cBhvr additive="base">
                                        <p:cTn id="252" dur="200" fill="hold"/>
                                        <p:tgtEl>
                                          <p:spTgt spid="190"/>
                                        </p:tgtEl>
                                        <p:attrNameLst>
                                          <p:attrName>ppt_x</p:attrName>
                                        </p:attrNameLst>
                                      </p:cBhvr>
                                      <p:tavLst>
                                        <p:tav tm="0">
                                          <p:val>
                                            <p:strVal val="0-#ppt_w/2"/>
                                          </p:val>
                                        </p:tav>
                                        <p:tav tm="100000">
                                          <p:val>
                                            <p:strVal val="#ppt_x"/>
                                          </p:val>
                                        </p:tav>
                                      </p:tavLst>
                                    </p:anim>
                                    <p:anim calcmode="lin" valueType="num">
                                      <p:cBhvr additive="base">
                                        <p:cTn id="253" dur="200" fill="hold"/>
                                        <p:tgtEl>
                                          <p:spTgt spid="190"/>
                                        </p:tgtEl>
                                        <p:attrNameLst>
                                          <p:attrName>ppt_y</p:attrName>
                                        </p:attrNameLst>
                                      </p:cBhvr>
                                      <p:tavLst>
                                        <p:tav tm="0">
                                          <p:val>
                                            <p:strVal val="#ppt_y"/>
                                          </p:val>
                                        </p:tav>
                                        <p:tav tm="100000">
                                          <p:val>
                                            <p:strVal val="#ppt_y"/>
                                          </p:val>
                                        </p:tav>
                                      </p:tavLst>
                                    </p:anim>
                                  </p:childTnLst>
                                </p:cTn>
                              </p:par>
                              <p:par>
                                <p:cTn id="254" presetID="2" presetClass="entr" presetSubtype="8" fill="hold" nodeType="withEffect">
                                  <p:stCondLst>
                                    <p:cond delay="0"/>
                                  </p:stCondLst>
                                  <p:childTnLst>
                                    <p:set>
                                      <p:cBhvr>
                                        <p:cTn id="255" dur="1" fill="hold">
                                          <p:stCondLst>
                                            <p:cond delay="0"/>
                                          </p:stCondLst>
                                        </p:cTn>
                                        <p:tgtEl>
                                          <p:spTgt spid="208"/>
                                        </p:tgtEl>
                                        <p:attrNameLst>
                                          <p:attrName>style.visibility</p:attrName>
                                        </p:attrNameLst>
                                      </p:cBhvr>
                                      <p:to>
                                        <p:strVal val="visible"/>
                                      </p:to>
                                    </p:set>
                                    <p:anim calcmode="lin" valueType="num">
                                      <p:cBhvr additive="base">
                                        <p:cTn id="256" dur="200" fill="hold"/>
                                        <p:tgtEl>
                                          <p:spTgt spid="208"/>
                                        </p:tgtEl>
                                        <p:attrNameLst>
                                          <p:attrName>ppt_x</p:attrName>
                                        </p:attrNameLst>
                                      </p:cBhvr>
                                      <p:tavLst>
                                        <p:tav tm="0">
                                          <p:val>
                                            <p:strVal val="0-#ppt_w/2"/>
                                          </p:val>
                                        </p:tav>
                                        <p:tav tm="100000">
                                          <p:val>
                                            <p:strVal val="#ppt_x"/>
                                          </p:val>
                                        </p:tav>
                                      </p:tavLst>
                                    </p:anim>
                                    <p:anim calcmode="lin" valueType="num">
                                      <p:cBhvr additive="base">
                                        <p:cTn id="257" dur="200" fill="hold"/>
                                        <p:tgtEl>
                                          <p:spTgt spid="208"/>
                                        </p:tgtEl>
                                        <p:attrNameLst>
                                          <p:attrName>ppt_y</p:attrName>
                                        </p:attrNameLst>
                                      </p:cBhvr>
                                      <p:tavLst>
                                        <p:tav tm="0">
                                          <p:val>
                                            <p:strVal val="#ppt_y"/>
                                          </p:val>
                                        </p:tav>
                                        <p:tav tm="100000">
                                          <p:val>
                                            <p:strVal val="#ppt_y"/>
                                          </p:val>
                                        </p:tav>
                                      </p:tavLst>
                                    </p:anim>
                                  </p:childTnLst>
                                </p:cTn>
                              </p:par>
                              <p:par>
                                <p:cTn id="258" presetID="2" presetClass="entr" presetSubtype="8" fill="hold" nodeType="withEffect">
                                  <p:stCondLst>
                                    <p:cond delay="0"/>
                                  </p:stCondLst>
                                  <p:childTnLst>
                                    <p:set>
                                      <p:cBhvr>
                                        <p:cTn id="259" dur="1" fill="hold">
                                          <p:stCondLst>
                                            <p:cond delay="0"/>
                                          </p:stCondLst>
                                        </p:cTn>
                                        <p:tgtEl>
                                          <p:spTgt spid="207"/>
                                        </p:tgtEl>
                                        <p:attrNameLst>
                                          <p:attrName>style.visibility</p:attrName>
                                        </p:attrNameLst>
                                      </p:cBhvr>
                                      <p:to>
                                        <p:strVal val="visible"/>
                                      </p:to>
                                    </p:set>
                                    <p:anim calcmode="lin" valueType="num">
                                      <p:cBhvr additive="base">
                                        <p:cTn id="260" dur="200" fill="hold"/>
                                        <p:tgtEl>
                                          <p:spTgt spid="207"/>
                                        </p:tgtEl>
                                        <p:attrNameLst>
                                          <p:attrName>ppt_x</p:attrName>
                                        </p:attrNameLst>
                                      </p:cBhvr>
                                      <p:tavLst>
                                        <p:tav tm="0">
                                          <p:val>
                                            <p:strVal val="0-#ppt_w/2"/>
                                          </p:val>
                                        </p:tav>
                                        <p:tav tm="100000">
                                          <p:val>
                                            <p:strVal val="#ppt_x"/>
                                          </p:val>
                                        </p:tav>
                                      </p:tavLst>
                                    </p:anim>
                                    <p:anim calcmode="lin" valueType="num">
                                      <p:cBhvr additive="base">
                                        <p:cTn id="261" dur="200" fill="hold"/>
                                        <p:tgtEl>
                                          <p:spTgt spid="207"/>
                                        </p:tgtEl>
                                        <p:attrNameLst>
                                          <p:attrName>ppt_y</p:attrName>
                                        </p:attrNameLst>
                                      </p:cBhvr>
                                      <p:tavLst>
                                        <p:tav tm="0">
                                          <p:val>
                                            <p:strVal val="#ppt_y"/>
                                          </p:val>
                                        </p:tav>
                                        <p:tav tm="100000">
                                          <p:val>
                                            <p:strVal val="#ppt_y"/>
                                          </p:val>
                                        </p:tav>
                                      </p:tavLst>
                                    </p:anim>
                                  </p:childTnLst>
                                </p:cTn>
                              </p:par>
                              <p:par>
                                <p:cTn id="262" presetID="2" presetClass="entr" presetSubtype="8" fill="hold" nodeType="withEffect">
                                  <p:stCondLst>
                                    <p:cond delay="0"/>
                                  </p:stCondLst>
                                  <p:childTnLst>
                                    <p:set>
                                      <p:cBhvr>
                                        <p:cTn id="263" dur="1" fill="hold">
                                          <p:stCondLst>
                                            <p:cond delay="0"/>
                                          </p:stCondLst>
                                        </p:cTn>
                                        <p:tgtEl>
                                          <p:spTgt spid="209"/>
                                        </p:tgtEl>
                                        <p:attrNameLst>
                                          <p:attrName>style.visibility</p:attrName>
                                        </p:attrNameLst>
                                      </p:cBhvr>
                                      <p:to>
                                        <p:strVal val="visible"/>
                                      </p:to>
                                    </p:set>
                                    <p:anim calcmode="lin" valueType="num">
                                      <p:cBhvr additive="base">
                                        <p:cTn id="264" dur="200" fill="hold"/>
                                        <p:tgtEl>
                                          <p:spTgt spid="209"/>
                                        </p:tgtEl>
                                        <p:attrNameLst>
                                          <p:attrName>ppt_x</p:attrName>
                                        </p:attrNameLst>
                                      </p:cBhvr>
                                      <p:tavLst>
                                        <p:tav tm="0">
                                          <p:val>
                                            <p:strVal val="0-#ppt_w/2"/>
                                          </p:val>
                                        </p:tav>
                                        <p:tav tm="100000">
                                          <p:val>
                                            <p:strVal val="#ppt_x"/>
                                          </p:val>
                                        </p:tav>
                                      </p:tavLst>
                                    </p:anim>
                                    <p:anim calcmode="lin" valueType="num">
                                      <p:cBhvr additive="base">
                                        <p:cTn id="265" dur="200" fill="hold"/>
                                        <p:tgtEl>
                                          <p:spTgt spid="209"/>
                                        </p:tgtEl>
                                        <p:attrNameLst>
                                          <p:attrName>ppt_y</p:attrName>
                                        </p:attrNameLst>
                                      </p:cBhvr>
                                      <p:tavLst>
                                        <p:tav tm="0">
                                          <p:val>
                                            <p:strVal val="#ppt_y"/>
                                          </p:val>
                                        </p:tav>
                                        <p:tav tm="100000">
                                          <p:val>
                                            <p:strVal val="#ppt_y"/>
                                          </p:val>
                                        </p:tav>
                                      </p:tavLst>
                                    </p:anim>
                                  </p:childTnLst>
                                </p:cTn>
                              </p:par>
                            </p:childTnLst>
                          </p:cTn>
                        </p:par>
                        <p:par>
                          <p:cTn id="266" fill="hold">
                            <p:stCondLst>
                              <p:cond delay="600"/>
                            </p:stCondLst>
                            <p:childTnLst>
                              <p:par>
                                <p:cTn id="267" presetID="2" presetClass="entr" presetSubtype="8" fill="hold" nodeType="afterEffect">
                                  <p:stCondLst>
                                    <p:cond delay="0"/>
                                  </p:stCondLst>
                                  <p:childTnLst>
                                    <p:set>
                                      <p:cBhvr>
                                        <p:cTn id="268" dur="1" fill="hold">
                                          <p:stCondLst>
                                            <p:cond delay="0"/>
                                          </p:stCondLst>
                                        </p:cTn>
                                        <p:tgtEl>
                                          <p:spTgt spid="144"/>
                                        </p:tgtEl>
                                        <p:attrNameLst>
                                          <p:attrName>style.visibility</p:attrName>
                                        </p:attrNameLst>
                                      </p:cBhvr>
                                      <p:to>
                                        <p:strVal val="visible"/>
                                      </p:to>
                                    </p:set>
                                    <p:anim calcmode="lin" valueType="num">
                                      <p:cBhvr additive="base">
                                        <p:cTn id="269" dur="200" fill="hold"/>
                                        <p:tgtEl>
                                          <p:spTgt spid="144"/>
                                        </p:tgtEl>
                                        <p:attrNameLst>
                                          <p:attrName>ppt_x</p:attrName>
                                        </p:attrNameLst>
                                      </p:cBhvr>
                                      <p:tavLst>
                                        <p:tav tm="0">
                                          <p:val>
                                            <p:strVal val="0-#ppt_w/2"/>
                                          </p:val>
                                        </p:tav>
                                        <p:tav tm="100000">
                                          <p:val>
                                            <p:strVal val="#ppt_x"/>
                                          </p:val>
                                        </p:tav>
                                      </p:tavLst>
                                    </p:anim>
                                    <p:anim calcmode="lin" valueType="num">
                                      <p:cBhvr additive="base">
                                        <p:cTn id="270" dur="200" fill="hold"/>
                                        <p:tgtEl>
                                          <p:spTgt spid="144"/>
                                        </p:tgtEl>
                                        <p:attrNameLst>
                                          <p:attrName>ppt_y</p:attrName>
                                        </p:attrNameLst>
                                      </p:cBhvr>
                                      <p:tavLst>
                                        <p:tav tm="0">
                                          <p:val>
                                            <p:strVal val="#ppt_y"/>
                                          </p:val>
                                        </p:tav>
                                        <p:tav tm="100000">
                                          <p:val>
                                            <p:strVal val="#ppt_y"/>
                                          </p:val>
                                        </p:tav>
                                      </p:tavLst>
                                    </p:anim>
                                  </p:childTnLst>
                                </p:cTn>
                              </p:par>
                              <p:par>
                                <p:cTn id="271" presetID="2" presetClass="entr" presetSubtype="8" fill="hold" nodeType="withEffect">
                                  <p:stCondLst>
                                    <p:cond delay="0"/>
                                  </p:stCondLst>
                                  <p:childTnLst>
                                    <p:set>
                                      <p:cBhvr>
                                        <p:cTn id="272" dur="1" fill="hold">
                                          <p:stCondLst>
                                            <p:cond delay="0"/>
                                          </p:stCondLst>
                                        </p:cTn>
                                        <p:tgtEl>
                                          <p:spTgt spid="171"/>
                                        </p:tgtEl>
                                        <p:attrNameLst>
                                          <p:attrName>style.visibility</p:attrName>
                                        </p:attrNameLst>
                                      </p:cBhvr>
                                      <p:to>
                                        <p:strVal val="visible"/>
                                      </p:to>
                                    </p:set>
                                    <p:anim calcmode="lin" valueType="num">
                                      <p:cBhvr additive="base">
                                        <p:cTn id="273" dur="200" fill="hold"/>
                                        <p:tgtEl>
                                          <p:spTgt spid="171"/>
                                        </p:tgtEl>
                                        <p:attrNameLst>
                                          <p:attrName>ppt_x</p:attrName>
                                        </p:attrNameLst>
                                      </p:cBhvr>
                                      <p:tavLst>
                                        <p:tav tm="0">
                                          <p:val>
                                            <p:strVal val="0-#ppt_w/2"/>
                                          </p:val>
                                        </p:tav>
                                        <p:tav tm="100000">
                                          <p:val>
                                            <p:strVal val="#ppt_x"/>
                                          </p:val>
                                        </p:tav>
                                      </p:tavLst>
                                    </p:anim>
                                    <p:anim calcmode="lin" valueType="num">
                                      <p:cBhvr additive="base">
                                        <p:cTn id="274" dur="200" fill="hold"/>
                                        <p:tgtEl>
                                          <p:spTgt spid="171"/>
                                        </p:tgtEl>
                                        <p:attrNameLst>
                                          <p:attrName>ppt_y</p:attrName>
                                        </p:attrNameLst>
                                      </p:cBhvr>
                                      <p:tavLst>
                                        <p:tav tm="0">
                                          <p:val>
                                            <p:strVal val="#ppt_y"/>
                                          </p:val>
                                        </p:tav>
                                        <p:tav tm="100000">
                                          <p:val>
                                            <p:strVal val="#ppt_y"/>
                                          </p:val>
                                        </p:tav>
                                      </p:tavLst>
                                    </p:anim>
                                  </p:childTnLst>
                                </p:cTn>
                              </p:par>
                              <p:par>
                                <p:cTn id="275" presetID="2" presetClass="entr" presetSubtype="8" fill="hold" nodeType="withEffect">
                                  <p:stCondLst>
                                    <p:cond delay="0"/>
                                  </p:stCondLst>
                                  <p:childTnLst>
                                    <p:set>
                                      <p:cBhvr>
                                        <p:cTn id="276" dur="1" fill="hold">
                                          <p:stCondLst>
                                            <p:cond delay="0"/>
                                          </p:stCondLst>
                                        </p:cTn>
                                        <p:tgtEl>
                                          <p:spTgt spid="172"/>
                                        </p:tgtEl>
                                        <p:attrNameLst>
                                          <p:attrName>style.visibility</p:attrName>
                                        </p:attrNameLst>
                                      </p:cBhvr>
                                      <p:to>
                                        <p:strVal val="visible"/>
                                      </p:to>
                                    </p:set>
                                    <p:anim calcmode="lin" valueType="num">
                                      <p:cBhvr additive="base">
                                        <p:cTn id="277" dur="200" fill="hold"/>
                                        <p:tgtEl>
                                          <p:spTgt spid="172"/>
                                        </p:tgtEl>
                                        <p:attrNameLst>
                                          <p:attrName>ppt_x</p:attrName>
                                        </p:attrNameLst>
                                      </p:cBhvr>
                                      <p:tavLst>
                                        <p:tav tm="0">
                                          <p:val>
                                            <p:strVal val="0-#ppt_w/2"/>
                                          </p:val>
                                        </p:tav>
                                        <p:tav tm="100000">
                                          <p:val>
                                            <p:strVal val="#ppt_x"/>
                                          </p:val>
                                        </p:tav>
                                      </p:tavLst>
                                    </p:anim>
                                    <p:anim calcmode="lin" valueType="num">
                                      <p:cBhvr additive="base">
                                        <p:cTn id="278" dur="200" fill="hold"/>
                                        <p:tgtEl>
                                          <p:spTgt spid="172"/>
                                        </p:tgtEl>
                                        <p:attrNameLst>
                                          <p:attrName>ppt_y</p:attrName>
                                        </p:attrNameLst>
                                      </p:cBhvr>
                                      <p:tavLst>
                                        <p:tav tm="0">
                                          <p:val>
                                            <p:strVal val="#ppt_y"/>
                                          </p:val>
                                        </p:tav>
                                        <p:tav tm="100000">
                                          <p:val>
                                            <p:strVal val="#ppt_y"/>
                                          </p:val>
                                        </p:tav>
                                      </p:tavLst>
                                    </p:anim>
                                  </p:childTnLst>
                                </p:cTn>
                              </p:par>
                              <p:par>
                                <p:cTn id="279" presetID="2" presetClass="entr" presetSubtype="8" fill="hold" nodeType="withEffect">
                                  <p:stCondLst>
                                    <p:cond delay="0"/>
                                  </p:stCondLst>
                                  <p:childTnLst>
                                    <p:set>
                                      <p:cBhvr>
                                        <p:cTn id="280" dur="1" fill="hold">
                                          <p:stCondLst>
                                            <p:cond delay="0"/>
                                          </p:stCondLst>
                                        </p:cTn>
                                        <p:tgtEl>
                                          <p:spTgt spid="173"/>
                                        </p:tgtEl>
                                        <p:attrNameLst>
                                          <p:attrName>style.visibility</p:attrName>
                                        </p:attrNameLst>
                                      </p:cBhvr>
                                      <p:to>
                                        <p:strVal val="visible"/>
                                      </p:to>
                                    </p:set>
                                    <p:anim calcmode="lin" valueType="num">
                                      <p:cBhvr additive="base">
                                        <p:cTn id="281" dur="200" fill="hold"/>
                                        <p:tgtEl>
                                          <p:spTgt spid="173"/>
                                        </p:tgtEl>
                                        <p:attrNameLst>
                                          <p:attrName>ppt_x</p:attrName>
                                        </p:attrNameLst>
                                      </p:cBhvr>
                                      <p:tavLst>
                                        <p:tav tm="0">
                                          <p:val>
                                            <p:strVal val="0-#ppt_w/2"/>
                                          </p:val>
                                        </p:tav>
                                        <p:tav tm="100000">
                                          <p:val>
                                            <p:strVal val="#ppt_x"/>
                                          </p:val>
                                        </p:tav>
                                      </p:tavLst>
                                    </p:anim>
                                    <p:anim calcmode="lin" valueType="num">
                                      <p:cBhvr additive="base">
                                        <p:cTn id="282" dur="200" fill="hold"/>
                                        <p:tgtEl>
                                          <p:spTgt spid="173"/>
                                        </p:tgtEl>
                                        <p:attrNameLst>
                                          <p:attrName>ppt_y</p:attrName>
                                        </p:attrNameLst>
                                      </p:cBhvr>
                                      <p:tavLst>
                                        <p:tav tm="0">
                                          <p:val>
                                            <p:strVal val="#ppt_y"/>
                                          </p:val>
                                        </p:tav>
                                        <p:tav tm="100000">
                                          <p:val>
                                            <p:strVal val="#ppt_y"/>
                                          </p:val>
                                        </p:tav>
                                      </p:tavLst>
                                    </p:anim>
                                  </p:childTnLst>
                                </p:cTn>
                              </p:par>
                              <p:par>
                                <p:cTn id="283" presetID="2" presetClass="entr" presetSubtype="8" fill="hold" nodeType="withEffect">
                                  <p:stCondLst>
                                    <p:cond delay="0"/>
                                  </p:stCondLst>
                                  <p:childTnLst>
                                    <p:set>
                                      <p:cBhvr>
                                        <p:cTn id="284" dur="1" fill="hold">
                                          <p:stCondLst>
                                            <p:cond delay="0"/>
                                          </p:stCondLst>
                                        </p:cTn>
                                        <p:tgtEl>
                                          <p:spTgt spid="174"/>
                                        </p:tgtEl>
                                        <p:attrNameLst>
                                          <p:attrName>style.visibility</p:attrName>
                                        </p:attrNameLst>
                                      </p:cBhvr>
                                      <p:to>
                                        <p:strVal val="visible"/>
                                      </p:to>
                                    </p:set>
                                    <p:anim calcmode="lin" valueType="num">
                                      <p:cBhvr additive="base">
                                        <p:cTn id="285" dur="200" fill="hold"/>
                                        <p:tgtEl>
                                          <p:spTgt spid="174"/>
                                        </p:tgtEl>
                                        <p:attrNameLst>
                                          <p:attrName>ppt_x</p:attrName>
                                        </p:attrNameLst>
                                      </p:cBhvr>
                                      <p:tavLst>
                                        <p:tav tm="0">
                                          <p:val>
                                            <p:strVal val="0-#ppt_w/2"/>
                                          </p:val>
                                        </p:tav>
                                        <p:tav tm="100000">
                                          <p:val>
                                            <p:strVal val="#ppt_x"/>
                                          </p:val>
                                        </p:tav>
                                      </p:tavLst>
                                    </p:anim>
                                    <p:anim calcmode="lin" valueType="num">
                                      <p:cBhvr additive="base">
                                        <p:cTn id="286" dur="200" fill="hold"/>
                                        <p:tgtEl>
                                          <p:spTgt spid="174"/>
                                        </p:tgtEl>
                                        <p:attrNameLst>
                                          <p:attrName>ppt_y</p:attrName>
                                        </p:attrNameLst>
                                      </p:cBhvr>
                                      <p:tavLst>
                                        <p:tav tm="0">
                                          <p:val>
                                            <p:strVal val="#ppt_y"/>
                                          </p:val>
                                        </p:tav>
                                        <p:tav tm="100000">
                                          <p:val>
                                            <p:strVal val="#ppt_y"/>
                                          </p:val>
                                        </p:tav>
                                      </p:tavLst>
                                    </p:anim>
                                  </p:childTnLst>
                                </p:cTn>
                              </p:par>
                              <p:par>
                                <p:cTn id="287" presetID="2" presetClass="entr" presetSubtype="8" fill="hold" nodeType="withEffect">
                                  <p:stCondLst>
                                    <p:cond delay="0"/>
                                  </p:stCondLst>
                                  <p:childTnLst>
                                    <p:set>
                                      <p:cBhvr>
                                        <p:cTn id="288" dur="1" fill="hold">
                                          <p:stCondLst>
                                            <p:cond delay="0"/>
                                          </p:stCondLst>
                                        </p:cTn>
                                        <p:tgtEl>
                                          <p:spTgt spid="175"/>
                                        </p:tgtEl>
                                        <p:attrNameLst>
                                          <p:attrName>style.visibility</p:attrName>
                                        </p:attrNameLst>
                                      </p:cBhvr>
                                      <p:to>
                                        <p:strVal val="visible"/>
                                      </p:to>
                                    </p:set>
                                    <p:anim calcmode="lin" valueType="num">
                                      <p:cBhvr additive="base">
                                        <p:cTn id="289" dur="200" fill="hold"/>
                                        <p:tgtEl>
                                          <p:spTgt spid="175"/>
                                        </p:tgtEl>
                                        <p:attrNameLst>
                                          <p:attrName>ppt_x</p:attrName>
                                        </p:attrNameLst>
                                      </p:cBhvr>
                                      <p:tavLst>
                                        <p:tav tm="0">
                                          <p:val>
                                            <p:strVal val="0-#ppt_w/2"/>
                                          </p:val>
                                        </p:tav>
                                        <p:tav tm="100000">
                                          <p:val>
                                            <p:strVal val="#ppt_x"/>
                                          </p:val>
                                        </p:tav>
                                      </p:tavLst>
                                    </p:anim>
                                    <p:anim calcmode="lin" valueType="num">
                                      <p:cBhvr additive="base">
                                        <p:cTn id="290" dur="200" fill="hold"/>
                                        <p:tgtEl>
                                          <p:spTgt spid="175"/>
                                        </p:tgtEl>
                                        <p:attrNameLst>
                                          <p:attrName>ppt_y</p:attrName>
                                        </p:attrNameLst>
                                      </p:cBhvr>
                                      <p:tavLst>
                                        <p:tav tm="0">
                                          <p:val>
                                            <p:strVal val="#ppt_y"/>
                                          </p:val>
                                        </p:tav>
                                        <p:tav tm="100000">
                                          <p:val>
                                            <p:strVal val="#ppt_y"/>
                                          </p:val>
                                        </p:tav>
                                      </p:tavLst>
                                    </p:anim>
                                  </p:childTnLst>
                                </p:cTn>
                              </p:par>
                              <p:par>
                                <p:cTn id="291" presetID="2" presetClass="entr" presetSubtype="8" fill="hold" nodeType="withEffect">
                                  <p:stCondLst>
                                    <p:cond delay="0"/>
                                  </p:stCondLst>
                                  <p:childTnLst>
                                    <p:set>
                                      <p:cBhvr>
                                        <p:cTn id="292" dur="1" fill="hold">
                                          <p:stCondLst>
                                            <p:cond delay="0"/>
                                          </p:stCondLst>
                                        </p:cTn>
                                        <p:tgtEl>
                                          <p:spTgt spid="176"/>
                                        </p:tgtEl>
                                        <p:attrNameLst>
                                          <p:attrName>style.visibility</p:attrName>
                                        </p:attrNameLst>
                                      </p:cBhvr>
                                      <p:to>
                                        <p:strVal val="visible"/>
                                      </p:to>
                                    </p:set>
                                    <p:anim calcmode="lin" valueType="num">
                                      <p:cBhvr additive="base">
                                        <p:cTn id="293" dur="200" fill="hold"/>
                                        <p:tgtEl>
                                          <p:spTgt spid="176"/>
                                        </p:tgtEl>
                                        <p:attrNameLst>
                                          <p:attrName>ppt_x</p:attrName>
                                        </p:attrNameLst>
                                      </p:cBhvr>
                                      <p:tavLst>
                                        <p:tav tm="0">
                                          <p:val>
                                            <p:strVal val="0-#ppt_w/2"/>
                                          </p:val>
                                        </p:tav>
                                        <p:tav tm="100000">
                                          <p:val>
                                            <p:strVal val="#ppt_x"/>
                                          </p:val>
                                        </p:tav>
                                      </p:tavLst>
                                    </p:anim>
                                    <p:anim calcmode="lin" valueType="num">
                                      <p:cBhvr additive="base">
                                        <p:cTn id="294" dur="200" fill="hold"/>
                                        <p:tgtEl>
                                          <p:spTgt spid="176"/>
                                        </p:tgtEl>
                                        <p:attrNameLst>
                                          <p:attrName>ppt_y</p:attrName>
                                        </p:attrNameLst>
                                      </p:cBhvr>
                                      <p:tavLst>
                                        <p:tav tm="0">
                                          <p:val>
                                            <p:strVal val="#ppt_y"/>
                                          </p:val>
                                        </p:tav>
                                        <p:tav tm="100000">
                                          <p:val>
                                            <p:strVal val="#ppt_y"/>
                                          </p:val>
                                        </p:tav>
                                      </p:tavLst>
                                    </p:anim>
                                  </p:childTnLst>
                                </p:cTn>
                              </p:par>
                              <p:par>
                                <p:cTn id="295" presetID="2" presetClass="entr" presetSubtype="8" fill="hold" nodeType="withEffect">
                                  <p:stCondLst>
                                    <p:cond delay="0"/>
                                  </p:stCondLst>
                                  <p:childTnLst>
                                    <p:set>
                                      <p:cBhvr>
                                        <p:cTn id="296" dur="1" fill="hold">
                                          <p:stCondLst>
                                            <p:cond delay="0"/>
                                          </p:stCondLst>
                                        </p:cTn>
                                        <p:tgtEl>
                                          <p:spTgt spid="177"/>
                                        </p:tgtEl>
                                        <p:attrNameLst>
                                          <p:attrName>style.visibility</p:attrName>
                                        </p:attrNameLst>
                                      </p:cBhvr>
                                      <p:to>
                                        <p:strVal val="visible"/>
                                      </p:to>
                                    </p:set>
                                    <p:anim calcmode="lin" valueType="num">
                                      <p:cBhvr additive="base">
                                        <p:cTn id="297" dur="200" fill="hold"/>
                                        <p:tgtEl>
                                          <p:spTgt spid="177"/>
                                        </p:tgtEl>
                                        <p:attrNameLst>
                                          <p:attrName>ppt_x</p:attrName>
                                        </p:attrNameLst>
                                      </p:cBhvr>
                                      <p:tavLst>
                                        <p:tav tm="0">
                                          <p:val>
                                            <p:strVal val="0-#ppt_w/2"/>
                                          </p:val>
                                        </p:tav>
                                        <p:tav tm="100000">
                                          <p:val>
                                            <p:strVal val="#ppt_x"/>
                                          </p:val>
                                        </p:tav>
                                      </p:tavLst>
                                    </p:anim>
                                    <p:anim calcmode="lin" valueType="num">
                                      <p:cBhvr additive="base">
                                        <p:cTn id="298" dur="200" fill="hold"/>
                                        <p:tgtEl>
                                          <p:spTgt spid="177"/>
                                        </p:tgtEl>
                                        <p:attrNameLst>
                                          <p:attrName>ppt_y</p:attrName>
                                        </p:attrNameLst>
                                      </p:cBhvr>
                                      <p:tavLst>
                                        <p:tav tm="0">
                                          <p:val>
                                            <p:strVal val="#ppt_y"/>
                                          </p:val>
                                        </p:tav>
                                        <p:tav tm="100000">
                                          <p:val>
                                            <p:strVal val="#ppt_y"/>
                                          </p:val>
                                        </p:tav>
                                      </p:tavLst>
                                    </p:anim>
                                  </p:childTnLst>
                                </p:cTn>
                              </p:par>
                              <p:par>
                                <p:cTn id="299" presetID="2" presetClass="entr" presetSubtype="8" fill="hold" nodeType="withEffect">
                                  <p:stCondLst>
                                    <p:cond delay="0"/>
                                  </p:stCondLst>
                                  <p:childTnLst>
                                    <p:set>
                                      <p:cBhvr>
                                        <p:cTn id="300" dur="1" fill="hold">
                                          <p:stCondLst>
                                            <p:cond delay="0"/>
                                          </p:stCondLst>
                                        </p:cTn>
                                        <p:tgtEl>
                                          <p:spTgt spid="178"/>
                                        </p:tgtEl>
                                        <p:attrNameLst>
                                          <p:attrName>style.visibility</p:attrName>
                                        </p:attrNameLst>
                                      </p:cBhvr>
                                      <p:to>
                                        <p:strVal val="visible"/>
                                      </p:to>
                                    </p:set>
                                    <p:anim calcmode="lin" valueType="num">
                                      <p:cBhvr additive="base">
                                        <p:cTn id="301" dur="200" fill="hold"/>
                                        <p:tgtEl>
                                          <p:spTgt spid="178"/>
                                        </p:tgtEl>
                                        <p:attrNameLst>
                                          <p:attrName>ppt_x</p:attrName>
                                        </p:attrNameLst>
                                      </p:cBhvr>
                                      <p:tavLst>
                                        <p:tav tm="0">
                                          <p:val>
                                            <p:strVal val="0-#ppt_w/2"/>
                                          </p:val>
                                        </p:tav>
                                        <p:tav tm="100000">
                                          <p:val>
                                            <p:strVal val="#ppt_x"/>
                                          </p:val>
                                        </p:tav>
                                      </p:tavLst>
                                    </p:anim>
                                    <p:anim calcmode="lin" valueType="num">
                                      <p:cBhvr additive="base">
                                        <p:cTn id="302" dur="200" fill="hold"/>
                                        <p:tgtEl>
                                          <p:spTgt spid="178"/>
                                        </p:tgtEl>
                                        <p:attrNameLst>
                                          <p:attrName>ppt_y</p:attrName>
                                        </p:attrNameLst>
                                      </p:cBhvr>
                                      <p:tavLst>
                                        <p:tav tm="0">
                                          <p:val>
                                            <p:strVal val="#ppt_y"/>
                                          </p:val>
                                        </p:tav>
                                        <p:tav tm="100000">
                                          <p:val>
                                            <p:strVal val="#ppt_y"/>
                                          </p:val>
                                        </p:tav>
                                      </p:tavLst>
                                    </p:anim>
                                  </p:childTnLst>
                                </p:cTn>
                              </p:par>
                              <p:par>
                                <p:cTn id="303" presetID="2" presetClass="entr" presetSubtype="8" fill="hold" nodeType="withEffect">
                                  <p:stCondLst>
                                    <p:cond delay="0"/>
                                  </p:stCondLst>
                                  <p:childTnLst>
                                    <p:set>
                                      <p:cBhvr>
                                        <p:cTn id="304" dur="1" fill="hold">
                                          <p:stCondLst>
                                            <p:cond delay="0"/>
                                          </p:stCondLst>
                                        </p:cTn>
                                        <p:tgtEl>
                                          <p:spTgt spid="179"/>
                                        </p:tgtEl>
                                        <p:attrNameLst>
                                          <p:attrName>style.visibility</p:attrName>
                                        </p:attrNameLst>
                                      </p:cBhvr>
                                      <p:to>
                                        <p:strVal val="visible"/>
                                      </p:to>
                                    </p:set>
                                    <p:anim calcmode="lin" valueType="num">
                                      <p:cBhvr additive="base">
                                        <p:cTn id="305" dur="200" fill="hold"/>
                                        <p:tgtEl>
                                          <p:spTgt spid="179"/>
                                        </p:tgtEl>
                                        <p:attrNameLst>
                                          <p:attrName>ppt_x</p:attrName>
                                        </p:attrNameLst>
                                      </p:cBhvr>
                                      <p:tavLst>
                                        <p:tav tm="0">
                                          <p:val>
                                            <p:strVal val="0-#ppt_w/2"/>
                                          </p:val>
                                        </p:tav>
                                        <p:tav tm="100000">
                                          <p:val>
                                            <p:strVal val="#ppt_x"/>
                                          </p:val>
                                        </p:tav>
                                      </p:tavLst>
                                    </p:anim>
                                    <p:anim calcmode="lin" valueType="num">
                                      <p:cBhvr additive="base">
                                        <p:cTn id="306" dur="200" fill="hold"/>
                                        <p:tgtEl>
                                          <p:spTgt spid="179"/>
                                        </p:tgtEl>
                                        <p:attrNameLst>
                                          <p:attrName>ppt_y</p:attrName>
                                        </p:attrNameLst>
                                      </p:cBhvr>
                                      <p:tavLst>
                                        <p:tav tm="0">
                                          <p:val>
                                            <p:strVal val="#ppt_y"/>
                                          </p:val>
                                        </p:tav>
                                        <p:tav tm="100000">
                                          <p:val>
                                            <p:strVal val="#ppt_y"/>
                                          </p:val>
                                        </p:tav>
                                      </p:tavLst>
                                    </p:anim>
                                  </p:childTnLst>
                                </p:cTn>
                              </p:par>
                              <p:par>
                                <p:cTn id="307" presetID="2" presetClass="entr" presetSubtype="8" fill="hold" nodeType="withEffect">
                                  <p:stCondLst>
                                    <p:cond delay="0"/>
                                  </p:stCondLst>
                                  <p:childTnLst>
                                    <p:set>
                                      <p:cBhvr>
                                        <p:cTn id="308" dur="1" fill="hold">
                                          <p:stCondLst>
                                            <p:cond delay="0"/>
                                          </p:stCondLst>
                                        </p:cTn>
                                        <p:tgtEl>
                                          <p:spTgt spid="180"/>
                                        </p:tgtEl>
                                        <p:attrNameLst>
                                          <p:attrName>style.visibility</p:attrName>
                                        </p:attrNameLst>
                                      </p:cBhvr>
                                      <p:to>
                                        <p:strVal val="visible"/>
                                      </p:to>
                                    </p:set>
                                    <p:anim calcmode="lin" valueType="num">
                                      <p:cBhvr additive="base">
                                        <p:cTn id="309" dur="200" fill="hold"/>
                                        <p:tgtEl>
                                          <p:spTgt spid="180"/>
                                        </p:tgtEl>
                                        <p:attrNameLst>
                                          <p:attrName>ppt_x</p:attrName>
                                        </p:attrNameLst>
                                      </p:cBhvr>
                                      <p:tavLst>
                                        <p:tav tm="0">
                                          <p:val>
                                            <p:strVal val="0-#ppt_w/2"/>
                                          </p:val>
                                        </p:tav>
                                        <p:tav tm="100000">
                                          <p:val>
                                            <p:strVal val="#ppt_x"/>
                                          </p:val>
                                        </p:tav>
                                      </p:tavLst>
                                    </p:anim>
                                    <p:anim calcmode="lin" valueType="num">
                                      <p:cBhvr additive="base">
                                        <p:cTn id="310" dur="200" fill="hold"/>
                                        <p:tgtEl>
                                          <p:spTgt spid="180"/>
                                        </p:tgtEl>
                                        <p:attrNameLst>
                                          <p:attrName>ppt_y</p:attrName>
                                        </p:attrNameLst>
                                      </p:cBhvr>
                                      <p:tavLst>
                                        <p:tav tm="0">
                                          <p:val>
                                            <p:strVal val="#ppt_y"/>
                                          </p:val>
                                        </p:tav>
                                        <p:tav tm="100000">
                                          <p:val>
                                            <p:strVal val="#ppt_y"/>
                                          </p:val>
                                        </p:tav>
                                      </p:tavLst>
                                    </p:anim>
                                  </p:childTnLst>
                                </p:cTn>
                              </p:par>
                              <p:par>
                                <p:cTn id="311" presetID="2" presetClass="entr" presetSubtype="8" fill="hold" nodeType="withEffect">
                                  <p:stCondLst>
                                    <p:cond delay="0"/>
                                  </p:stCondLst>
                                  <p:childTnLst>
                                    <p:set>
                                      <p:cBhvr>
                                        <p:cTn id="312" dur="1" fill="hold">
                                          <p:stCondLst>
                                            <p:cond delay="0"/>
                                          </p:stCondLst>
                                        </p:cTn>
                                        <p:tgtEl>
                                          <p:spTgt spid="181"/>
                                        </p:tgtEl>
                                        <p:attrNameLst>
                                          <p:attrName>style.visibility</p:attrName>
                                        </p:attrNameLst>
                                      </p:cBhvr>
                                      <p:to>
                                        <p:strVal val="visible"/>
                                      </p:to>
                                    </p:set>
                                    <p:anim calcmode="lin" valueType="num">
                                      <p:cBhvr additive="base">
                                        <p:cTn id="313" dur="200" fill="hold"/>
                                        <p:tgtEl>
                                          <p:spTgt spid="181"/>
                                        </p:tgtEl>
                                        <p:attrNameLst>
                                          <p:attrName>ppt_x</p:attrName>
                                        </p:attrNameLst>
                                      </p:cBhvr>
                                      <p:tavLst>
                                        <p:tav tm="0">
                                          <p:val>
                                            <p:strVal val="0-#ppt_w/2"/>
                                          </p:val>
                                        </p:tav>
                                        <p:tav tm="100000">
                                          <p:val>
                                            <p:strVal val="#ppt_x"/>
                                          </p:val>
                                        </p:tav>
                                      </p:tavLst>
                                    </p:anim>
                                    <p:anim calcmode="lin" valueType="num">
                                      <p:cBhvr additive="base">
                                        <p:cTn id="314" dur="200" fill="hold"/>
                                        <p:tgtEl>
                                          <p:spTgt spid="181"/>
                                        </p:tgtEl>
                                        <p:attrNameLst>
                                          <p:attrName>ppt_y</p:attrName>
                                        </p:attrNameLst>
                                      </p:cBhvr>
                                      <p:tavLst>
                                        <p:tav tm="0">
                                          <p:val>
                                            <p:strVal val="#ppt_y"/>
                                          </p:val>
                                        </p:tav>
                                        <p:tav tm="100000">
                                          <p:val>
                                            <p:strVal val="#ppt_y"/>
                                          </p:val>
                                        </p:tav>
                                      </p:tavLst>
                                    </p:anim>
                                  </p:childTnLst>
                                </p:cTn>
                              </p:par>
                              <p:par>
                                <p:cTn id="315" presetID="2" presetClass="entr" presetSubtype="8" fill="hold" nodeType="withEffect">
                                  <p:stCondLst>
                                    <p:cond delay="0"/>
                                  </p:stCondLst>
                                  <p:childTnLst>
                                    <p:set>
                                      <p:cBhvr>
                                        <p:cTn id="316" dur="1" fill="hold">
                                          <p:stCondLst>
                                            <p:cond delay="0"/>
                                          </p:stCondLst>
                                        </p:cTn>
                                        <p:tgtEl>
                                          <p:spTgt spid="182"/>
                                        </p:tgtEl>
                                        <p:attrNameLst>
                                          <p:attrName>style.visibility</p:attrName>
                                        </p:attrNameLst>
                                      </p:cBhvr>
                                      <p:to>
                                        <p:strVal val="visible"/>
                                      </p:to>
                                    </p:set>
                                    <p:anim calcmode="lin" valueType="num">
                                      <p:cBhvr additive="base">
                                        <p:cTn id="317" dur="200" fill="hold"/>
                                        <p:tgtEl>
                                          <p:spTgt spid="182"/>
                                        </p:tgtEl>
                                        <p:attrNameLst>
                                          <p:attrName>ppt_x</p:attrName>
                                        </p:attrNameLst>
                                      </p:cBhvr>
                                      <p:tavLst>
                                        <p:tav tm="0">
                                          <p:val>
                                            <p:strVal val="0-#ppt_w/2"/>
                                          </p:val>
                                        </p:tav>
                                        <p:tav tm="100000">
                                          <p:val>
                                            <p:strVal val="#ppt_x"/>
                                          </p:val>
                                        </p:tav>
                                      </p:tavLst>
                                    </p:anim>
                                    <p:anim calcmode="lin" valueType="num">
                                      <p:cBhvr additive="base">
                                        <p:cTn id="318" dur="200" fill="hold"/>
                                        <p:tgtEl>
                                          <p:spTgt spid="182"/>
                                        </p:tgtEl>
                                        <p:attrNameLst>
                                          <p:attrName>ppt_y</p:attrName>
                                        </p:attrNameLst>
                                      </p:cBhvr>
                                      <p:tavLst>
                                        <p:tav tm="0">
                                          <p:val>
                                            <p:strVal val="#ppt_y"/>
                                          </p:val>
                                        </p:tav>
                                        <p:tav tm="100000">
                                          <p:val>
                                            <p:strVal val="#ppt_y"/>
                                          </p:val>
                                        </p:tav>
                                      </p:tavLst>
                                    </p:anim>
                                  </p:childTnLst>
                                </p:cTn>
                              </p:par>
                              <p:par>
                                <p:cTn id="319" presetID="2" presetClass="entr" presetSubtype="8" fill="hold" nodeType="withEffect">
                                  <p:stCondLst>
                                    <p:cond delay="0"/>
                                  </p:stCondLst>
                                  <p:childTnLst>
                                    <p:set>
                                      <p:cBhvr>
                                        <p:cTn id="320" dur="1" fill="hold">
                                          <p:stCondLst>
                                            <p:cond delay="0"/>
                                          </p:stCondLst>
                                        </p:cTn>
                                        <p:tgtEl>
                                          <p:spTgt spid="183"/>
                                        </p:tgtEl>
                                        <p:attrNameLst>
                                          <p:attrName>style.visibility</p:attrName>
                                        </p:attrNameLst>
                                      </p:cBhvr>
                                      <p:to>
                                        <p:strVal val="visible"/>
                                      </p:to>
                                    </p:set>
                                    <p:anim calcmode="lin" valueType="num">
                                      <p:cBhvr additive="base">
                                        <p:cTn id="321" dur="200" fill="hold"/>
                                        <p:tgtEl>
                                          <p:spTgt spid="183"/>
                                        </p:tgtEl>
                                        <p:attrNameLst>
                                          <p:attrName>ppt_x</p:attrName>
                                        </p:attrNameLst>
                                      </p:cBhvr>
                                      <p:tavLst>
                                        <p:tav tm="0">
                                          <p:val>
                                            <p:strVal val="0-#ppt_w/2"/>
                                          </p:val>
                                        </p:tav>
                                        <p:tav tm="100000">
                                          <p:val>
                                            <p:strVal val="#ppt_x"/>
                                          </p:val>
                                        </p:tav>
                                      </p:tavLst>
                                    </p:anim>
                                    <p:anim calcmode="lin" valueType="num">
                                      <p:cBhvr additive="base">
                                        <p:cTn id="322" dur="200" fill="hold"/>
                                        <p:tgtEl>
                                          <p:spTgt spid="183"/>
                                        </p:tgtEl>
                                        <p:attrNameLst>
                                          <p:attrName>ppt_y</p:attrName>
                                        </p:attrNameLst>
                                      </p:cBhvr>
                                      <p:tavLst>
                                        <p:tav tm="0">
                                          <p:val>
                                            <p:strVal val="#ppt_y"/>
                                          </p:val>
                                        </p:tav>
                                        <p:tav tm="100000">
                                          <p:val>
                                            <p:strVal val="#ppt_y"/>
                                          </p:val>
                                        </p:tav>
                                      </p:tavLst>
                                    </p:anim>
                                  </p:childTnLst>
                                </p:cTn>
                              </p:par>
                              <p:par>
                                <p:cTn id="323" presetID="2" presetClass="entr" presetSubtype="8" fill="hold" nodeType="withEffect">
                                  <p:stCondLst>
                                    <p:cond delay="0"/>
                                  </p:stCondLst>
                                  <p:childTnLst>
                                    <p:set>
                                      <p:cBhvr>
                                        <p:cTn id="324" dur="1" fill="hold">
                                          <p:stCondLst>
                                            <p:cond delay="0"/>
                                          </p:stCondLst>
                                        </p:cTn>
                                        <p:tgtEl>
                                          <p:spTgt spid="184"/>
                                        </p:tgtEl>
                                        <p:attrNameLst>
                                          <p:attrName>style.visibility</p:attrName>
                                        </p:attrNameLst>
                                      </p:cBhvr>
                                      <p:to>
                                        <p:strVal val="visible"/>
                                      </p:to>
                                    </p:set>
                                    <p:anim calcmode="lin" valueType="num">
                                      <p:cBhvr additive="base">
                                        <p:cTn id="325" dur="200" fill="hold"/>
                                        <p:tgtEl>
                                          <p:spTgt spid="184"/>
                                        </p:tgtEl>
                                        <p:attrNameLst>
                                          <p:attrName>ppt_x</p:attrName>
                                        </p:attrNameLst>
                                      </p:cBhvr>
                                      <p:tavLst>
                                        <p:tav tm="0">
                                          <p:val>
                                            <p:strVal val="0-#ppt_w/2"/>
                                          </p:val>
                                        </p:tav>
                                        <p:tav tm="100000">
                                          <p:val>
                                            <p:strVal val="#ppt_x"/>
                                          </p:val>
                                        </p:tav>
                                      </p:tavLst>
                                    </p:anim>
                                    <p:anim calcmode="lin" valueType="num">
                                      <p:cBhvr additive="base">
                                        <p:cTn id="326" dur="200" fill="hold"/>
                                        <p:tgtEl>
                                          <p:spTgt spid="184"/>
                                        </p:tgtEl>
                                        <p:attrNameLst>
                                          <p:attrName>ppt_y</p:attrName>
                                        </p:attrNameLst>
                                      </p:cBhvr>
                                      <p:tavLst>
                                        <p:tav tm="0">
                                          <p:val>
                                            <p:strVal val="#ppt_y"/>
                                          </p:val>
                                        </p:tav>
                                        <p:tav tm="100000">
                                          <p:val>
                                            <p:strVal val="#ppt_y"/>
                                          </p:val>
                                        </p:tav>
                                      </p:tavLst>
                                    </p:anim>
                                  </p:childTnLst>
                                </p:cTn>
                              </p:par>
                              <p:par>
                                <p:cTn id="327" presetID="2" presetClass="entr" presetSubtype="8" fill="hold" nodeType="withEffect">
                                  <p:stCondLst>
                                    <p:cond delay="0"/>
                                  </p:stCondLst>
                                  <p:childTnLst>
                                    <p:set>
                                      <p:cBhvr>
                                        <p:cTn id="328" dur="1" fill="hold">
                                          <p:stCondLst>
                                            <p:cond delay="0"/>
                                          </p:stCondLst>
                                        </p:cTn>
                                        <p:tgtEl>
                                          <p:spTgt spid="185"/>
                                        </p:tgtEl>
                                        <p:attrNameLst>
                                          <p:attrName>style.visibility</p:attrName>
                                        </p:attrNameLst>
                                      </p:cBhvr>
                                      <p:to>
                                        <p:strVal val="visible"/>
                                      </p:to>
                                    </p:set>
                                    <p:anim calcmode="lin" valueType="num">
                                      <p:cBhvr additive="base">
                                        <p:cTn id="329" dur="200" fill="hold"/>
                                        <p:tgtEl>
                                          <p:spTgt spid="185"/>
                                        </p:tgtEl>
                                        <p:attrNameLst>
                                          <p:attrName>ppt_x</p:attrName>
                                        </p:attrNameLst>
                                      </p:cBhvr>
                                      <p:tavLst>
                                        <p:tav tm="0">
                                          <p:val>
                                            <p:strVal val="0-#ppt_w/2"/>
                                          </p:val>
                                        </p:tav>
                                        <p:tav tm="100000">
                                          <p:val>
                                            <p:strVal val="#ppt_x"/>
                                          </p:val>
                                        </p:tav>
                                      </p:tavLst>
                                    </p:anim>
                                    <p:anim calcmode="lin" valueType="num">
                                      <p:cBhvr additive="base">
                                        <p:cTn id="330" dur="200" fill="hold"/>
                                        <p:tgtEl>
                                          <p:spTgt spid="185"/>
                                        </p:tgtEl>
                                        <p:attrNameLst>
                                          <p:attrName>ppt_y</p:attrName>
                                        </p:attrNameLst>
                                      </p:cBhvr>
                                      <p:tavLst>
                                        <p:tav tm="0">
                                          <p:val>
                                            <p:strVal val="#ppt_y"/>
                                          </p:val>
                                        </p:tav>
                                        <p:tav tm="100000">
                                          <p:val>
                                            <p:strVal val="#ppt_y"/>
                                          </p:val>
                                        </p:tav>
                                      </p:tavLst>
                                    </p:anim>
                                  </p:childTnLst>
                                </p:cTn>
                              </p:par>
                              <p:par>
                                <p:cTn id="331" presetID="2" presetClass="entr" presetSubtype="8" fill="hold" nodeType="withEffect">
                                  <p:stCondLst>
                                    <p:cond delay="0"/>
                                  </p:stCondLst>
                                  <p:childTnLst>
                                    <p:set>
                                      <p:cBhvr>
                                        <p:cTn id="332" dur="1" fill="hold">
                                          <p:stCondLst>
                                            <p:cond delay="0"/>
                                          </p:stCondLst>
                                        </p:cTn>
                                        <p:tgtEl>
                                          <p:spTgt spid="186"/>
                                        </p:tgtEl>
                                        <p:attrNameLst>
                                          <p:attrName>style.visibility</p:attrName>
                                        </p:attrNameLst>
                                      </p:cBhvr>
                                      <p:to>
                                        <p:strVal val="visible"/>
                                      </p:to>
                                    </p:set>
                                    <p:anim calcmode="lin" valueType="num">
                                      <p:cBhvr additive="base">
                                        <p:cTn id="333" dur="200" fill="hold"/>
                                        <p:tgtEl>
                                          <p:spTgt spid="186"/>
                                        </p:tgtEl>
                                        <p:attrNameLst>
                                          <p:attrName>ppt_x</p:attrName>
                                        </p:attrNameLst>
                                      </p:cBhvr>
                                      <p:tavLst>
                                        <p:tav tm="0">
                                          <p:val>
                                            <p:strVal val="0-#ppt_w/2"/>
                                          </p:val>
                                        </p:tav>
                                        <p:tav tm="100000">
                                          <p:val>
                                            <p:strVal val="#ppt_x"/>
                                          </p:val>
                                        </p:tav>
                                      </p:tavLst>
                                    </p:anim>
                                    <p:anim calcmode="lin" valueType="num">
                                      <p:cBhvr additive="base">
                                        <p:cTn id="334" dur="200" fill="hold"/>
                                        <p:tgtEl>
                                          <p:spTgt spid="186"/>
                                        </p:tgtEl>
                                        <p:attrNameLst>
                                          <p:attrName>ppt_y</p:attrName>
                                        </p:attrNameLst>
                                      </p:cBhvr>
                                      <p:tavLst>
                                        <p:tav tm="0">
                                          <p:val>
                                            <p:strVal val="#ppt_y"/>
                                          </p:val>
                                        </p:tav>
                                        <p:tav tm="100000">
                                          <p:val>
                                            <p:strVal val="#ppt_y"/>
                                          </p:val>
                                        </p:tav>
                                      </p:tavLst>
                                    </p:anim>
                                  </p:childTnLst>
                                </p:cTn>
                              </p:par>
                              <p:par>
                                <p:cTn id="335" presetID="2" presetClass="entr" presetSubtype="8" fill="hold" nodeType="withEffect">
                                  <p:stCondLst>
                                    <p:cond delay="0"/>
                                  </p:stCondLst>
                                  <p:childTnLst>
                                    <p:set>
                                      <p:cBhvr>
                                        <p:cTn id="336" dur="1" fill="hold">
                                          <p:stCondLst>
                                            <p:cond delay="0"/>
                                          </p:stCondLst>
                                        </p:cTn>
                                        <p:tgtEl>
                                          <p:spTgt spid="187"/>
                                        </p:tgtEl>
                                        <p:attrNameLst>
                                          <p:attrName>style.visibility</p:attrName>
                                        </p:attrNameLst>
                                      </p:cBhvr>
                                      <p:to>
                                        <p:strVal val="visible"/>
                                      </p:to>
                                    </p:set>
                                    <p:anim calcmode="lin" valueType="num">
                                      <p:cBhvr additive="base">
                                        <p:cTn id="337" dur="200" fill="hold"/>
                                        <p:tgtEl>
                                          <p:spTgt spid="187"/>
                                        </p:tgtEl>
                                        <p:attrNameLst>
                                          <p:attrName>ppt_x</p:attrName>
                                        </p:attrNameLst>
                                      </p:cBhvr>
                                      <p:tavLst>
                                        <p:tav tm="0">
                                          <p:val>
                                            <p:strVal val="0-#ppt_w/2"/>
                                          </p:val>
                                        </p:tav>
                                        <p:tav tm="100000">
                                          <p:val>
                                            <p:strVal val="#ppt_x"/>
                                          </p:val>
                                        </p:tav>
                                      </p:tavLst>
                                    </p:anim>
                                    <p:anim calcmode="lin" valueType="num">
                                      <p:cBhvr additive="base">
                                        <p:cTn id="338" dur="200" fill="hold"/>
                                        <p:tgtEl>
                                          <p:spTgt spid="187"/>
                                        </p:tgtEl>
                                        <p:attrNameLst>
                                          <p:attrName>ppt_y</p:attrName>
                                        </p:attrNameLst>
                                      </p:cBhvr>
                                      <p:tavLst>
                                        <p:tav tm="0">
                                          <p:val>
                                            <p:strVal val="#ppt_y"/>
                                          </p:val>
                                        </p:tav>
                                        <p:tav tm="100000">
                                          <p:val>
                                            <p:strVal val="#ppt_y"/>
                                          </p:val>
                                        </p:tav>
                                      </p:tavLst>
                                    </p:anim>
                                  </p:childTnLst>
                                </p:cTn>
                              </p:par>
                            </p:childTnLst>
                          </p:cTn>
                        </p:par>
                        <p:par>
                          <p:cTn id="339" fill="hold">
                            <p:stCondLst>
                              <p:cond delay="800"/>
                            </p:stCondLst>
                            <p:childTnLst>
                              <p:par>
                                <p:cTn id="340" presetID="1" presetClass="entr" presetSubtype="0" fill="hold" nodeType="afterEffect">
                                  <p:stCondLst>
                                    <p:cond delay="0"/>
                                  </p:stCondLst>
                                  <p:childTnLst>
                                    <p:set>
                                      <p:cBhvr>
                                        <p:cTn id="341" dur="1" fill="hold">
                                          <p:stCondLst>
                                            <p:cond delay="199"/>
                                          </p:stCondLst>
                                        </p:cTn>
                                        <p:tgtEl>
                                          <p:spTgt spid="319"/>
                                        </p:tgtEl>
                                        <p:attrNameLst>
                                          <p:attrName>style.visibility</p:attrName>
                                        </p:attrNameLst>
                                      </p:cBhvr>
                                      <p:to>
                                        <p:strVal val="visible"/>
                                      </p:to>
                                    </p:set>
                                  </p:childTnLst>
                                </p:cTn>
                              </p:par>
                            </p:childTnLst>
                          </p:cTn>
                        </p:par>
                        <p:par>
                          <p:cTn id="342" fill="hold">
                            <p:stCondLst>
                              <p:cond delay="1000"/>
                            </p:stCondLst>
                            <p:childTnLst>
                              <p:par>
                                <p:cTn id="343" presetID="1" presetClass="entr" presetSubtype="0" fill="hold" grpId="0" nodeType="afterEffect">
                                  <p:stCondLst>
                                    <p:cond delay="0"/>
                                  </p:stCondLst>
                                  <p:childTnLst>
                                    <p:set>
                                      <p:cBhvr>
                                        <p:cTn id="344" dur="1" fill="hold">
                                          <p:stCondLst>
                                            <p:cond delay="199"/>
                                          </p:stCondLst>
                                        </p:cTn>
                                        <p:tgtEl>
                                          <p:spTgt spid="327"/>
                                        </p:tgtEl>
                                        <p:attrNameLst>
                                          <p:attrName>style.visibility</p:attrName>
                                        </p:attrNameLst>
                                      </p:cBhvr>
                                      <p:to>
                                        <p:strVal val="visible"/>
                                      </p:to>
                                    </p:set>
                                  </p:childTnLst>
                                </p:cTn>
                              </p:par>
                            </p:childTnLst>
                          </p:cTn>
                        </p:par>
                        <p:par>
                          <p:cTn id="345" fill="hold">
                            <p:stCondLst>
                              <p:cond delay="1200"/>
                            </p:stCondLst>
                            <p:childTnLst>
                              <p:par>
                                <p:cTn id="346" presetID="1" presetClass="entr" presetSubtype="0" fill="hold" grpId="0" nodeType="afterEffect">
                                  <p:stCondLst>
                                    <p:cond delay="0"/>
                                  </p:stCondLst>
                                  <p:childTnLst>
                                    <p:set>
                                      <p:cBhvr>
                                        <p:cTn id="347" dur="1" fill="hold">
                                          <p:stCondLst>
                                            <p:cond delay="199"/>
                                          </p:stCondLst>
                                        </p:cTn>
                                        <p:tgtEl>
                                          <p:spTgt spid="358"/>
                                        </p:tgtEl>
                                        <p:attrNameLst>
                                          <p:attrName>style.visibility</p:attrName>
                                        </p:attrNameLst>
                                      </p:cBhvr>
                                      <p:to>
                                        <p:strVal val="visible"/>
                                      </p:to>
                                    </p:set>
                                  </p:childTnLst>
                                </p:cTn>
                              </p:par>
                            </p:childTnLst>
                          </p:cTn>
                        </p:par>
                      </p:childTnLst>
                    </p:cTn>
                  </p:par>
                  <p:par>
                    <p:cTn id="348" fill="hold">
                      <p:stCondLst>
                        <p:cond delay="indefinite"/>
                      </p:stCondLst>
                      <p:childTnLst>
                        <p:par>
                          <p:cTn id="349" fill="hold">
                            <p:stCondLst>
                              <p:cond delay="0"/>
                            </p:stCondLst>
                            <p:childTnLst>
                              <p:par>
                                <p:cTn id="350" presetID="2" presetClass="entr" presetSubtype="8" fill="hold" nodeType="clickEffect">
                                  <p:stCondLst>
                                    <p:cond delay="0"/>
                                  </p:stCondLst>
                                  <p:childTnLst>
                                    <p:set>
                                      <p:cBhvr>
                                        <p:cTn id="351" dur="1" fill="hold">
                                          <p:stCondLst>
                                            <p:cond delay="0"/>
                                          </p:stCondLst>
                                        </p:cTn>
                                        <p:tgtEl>
                                          <p:spTgt spid="331"/>
                                        </p:tgtEl>
                                        <p:attrNameLst>
                                          <p:attrName>style.visibility</p:attrName>
                                        </p:attrNameLst>
                                      </p:cBhvr>
                                      <p:to>
                                        <p:strVal val="visible"/>
                                      </p:to>
                                    </p:set>
                                    <p:anim calcmode="lin" valueType="num">
                                      <p:cBhvr additive="base">
                                        <p:cTn id="352" dur="200" fill="hold"/>
                                        <p:tgtEl>
                                          <p:spTgt spid="331"/>
                                        </p:tgtEl>
                                        <p:attrNameLst>
                                          <p:attrName>ppt_x</p:attrName>
                                        </p:attrNameLst>
                                      </p:cBhvr>
                                      <p:tavLst>
                                        <p:tav tm="0">
                                          <p:val>
                                            <p:strVal val="0-#ppt_w/2"/>
                                          </p:val>
                                        </p:tav>
                                        <p:tav tm="100000">
                                          <p:val>
                                            <p:strVal val="#ppt_x"/>
                                          </p:val>
                                        </p:tav>
                                      </p:tavLst>
                                    </p:anim>
                                    <p:anim calcmode="lin" valueType="num">
                                      <p:cBhvr additive="base">
                                        <p:cTn id="353" dur="200" fill="hold"/>
                                        <p:tgtEl>
                                          <p:spTgt spid="331"/>
                                        </p:tgtEl>
                                        <p:attrNameLst>
                                          <p:attrName>ppt_y</p:attrName>
                                        </p:attrNameLst>
                                      </p:cBhvr>
                                      <p:tavLst>
                                        <p:tav tm="0">
                                          <p:val>
                                            <p:strVal val="#ppt_y"/>
                                          </p:val>
                                        </p:tav>
                                        <p:tav tm="100000">
                                          <p:val>
                                            <p:strVal val="#ppt_y"/>
                                          </p:val>
                                        </p:tav>
                                      </p:tavLst>
                                    </p:anim>
                                  </p:childTnLst>
                                </p:cTn>
                              </p:par>
                              <p:par>
                                <p:cTn id="354" presetID="2" presetClass="entr" presetSubtype="8" fill="hold" nodeType="withEffect">
                                  <p:stCondLst>
                                    <p:cond delay="0"/>
                                  </p:stCondLst>
                                  <p:childTnLst>
                                    <p:set>
                                      <p:cBhvr>
                                        <p:cTn id="355" dur="1" fill="hold">
                                          <p:stCondLst>
                                            <p:cond delay="0"/>
                                          </p:stCondLst>
                                        </p:cTn>
                                        <p:tgtEl>
                                          <p:spTgt spid="332"/>
                                        </p:tgtEl>
                                        <p:attrNameLst>
                                          <p:attrName>style.visibility</p:attrName>
                                        </p:attrNameLst>
                                      </p:cBhvr>
                                      <p:to>
                                        <p:strVal val="visible"/>
                                      </p:to>
                                    </p:set>
                                    <p:anim calcmode="lin" valueType="num">
                                      <p:cBhvr additive="base">
                                        <p:cTn id="356" dur="200" fill="hold"/>
                                        <p:tgtEl>
                                          <p:spTgt spid="332"/>
                                        </p:tgtEl>
                                        <p:attrNameLst>
                                          <p:attrName>ppt_x</p:attrName>
                                        </p:attrNameLst>
                                      </p:cBhvr>
                                      <p:tavLst>
                                        <p:tav tm="0">
                                          <p:val>
                                            <p:strVal val="0-#ppt_w/2"/>
                                          </p:val>
                                        </p:tav>
                                        <p:tav tm="100000">
                                          <p:val>
                                            <p:strVal val="#ppt_x"/>
                                          </p:val>
                                        </p:tav>
                                      </p:tavLst>
                                    </p:anim>
                                    <p:anim calcmode="lin" valueType="num">
                                      <p:cBhvr additive="base">
                                        <p:cTn id="357" dur="200" fill="hold"/>
                                        <p:tgtEl>
                                          <p:spTgt spid="332"/>
                                        </p:tgtEl>
                                        <p:attrNameLst>
                                          <p:attrName>ppt_y</p:attrName>
                                        </p:attrNameLst>
                                      </p:cBhvr>
                                      <p:tavLst>
                                        <p:tav tm="0">
                                          <p:val>
                                            <p:strVal val="#ppt_y"/>
                                          </p:val>
                                        </p:tav>
                                        <p:tav tm="100000">
                                          <p:val>
                                            <p:strVal val="#ppt_y"/>
                                          </p:val>
                                        </p:tav>
                                      </p:tavLst>
                                    </p:anim>
                                  </p:childTnLst>
                                </p:cTn>
                              </p:par>
                              <p:par>
                                <p:cTn id="358" presetID="2" presetClass="entr" presetSubtype="8" fill="hold" nodeType="withEffect">
                                  <p:stCondLst>
                                    <p:cond delay="0"/>
                                  </p:stCondLst>
                                  <p:childTnLst>
                                    <p:set>
                                      <p:cBhvr>
                                        <p:cTn id="359" dur="1" fill="hold">
                                          <p:stCondLst>
                                            <p:cond delay="0"/>
                                          </p:stCondLst>
                                        </p:cTn>
                                        <p:tgtEl>
                                          <p:spTgt spid="333"/>
                                        </p:tgtEl>
                                        <p:attrNameLst>
                                          <p:attrName>style.visibility</p:attrName>
                                        </p:attrNameLst>
                                      </p:cBhvr>
                                      <p:to>
                                        <p:strVal val="visible"/>
                                      </p:to>
                                    </p:set>
                                    <p:anim calcmode="lin" valueType="num">
                                      <p:cBhvr additive="base">
                                        <p:cTn id="360" dur="200" fill="hold"/>
                                        <p:tgtEl>
                                          <p:spTgt spid="333"/>
                                        </p:tgtEl>
                                        <p:attrNameLst>
                                          <p:attrName>ppt_x</p:attrName>
                                        </p:attrNameLst>
                                      </p:cBhvr>
                                      <p:tavLst>
                                        <p:tav tm="0">
                                          <p:val>
                                            <p:strVal val="0-#ppt_w/2"/>
                                          </p:val>
                                        </p:tav>
                                        <p:tav tm="100000">
                                          <p:val>
                                            <p:strVal val="#ppt_x"/>
                                          </p:val>
                                        </p:tav>
                                      </p:tavLst>
                                    </p:anim>
                                    <p:anim calcmode="lin" valueType="num">
                                      <p:cBhvr additive="base">
                                        <p:cTn id="361" dur="200" fill="hold"/>
                                        <p:tgtEl>
                                          <p:spTgt spid="333"/>
                                        </p:tgtEl>
                                        <p:attrNameLst>
                                          <p:attrName>ppt_y</p:attrName>
                                        </p:attrNameLst>
                                      </p:cBhvr>
                                      <p:tavLst>
                                        <p:tav tm="0">
                                          <p:val>
                                            <p:strVal val="#ppt_y"/>
                                          </p:val>
                                        </p:tav>
                                        <p:tav tm="100000">
                                          <p:val>
                                            <p:strVal val="#ppt_y"/>
                                          </p:val>
                                        </p:tav>
                                      </p:tavLst>
                                    </p:anim>
                                  </p:childTnLst>
                                </p:cTn>
                              </p:par>
                              <p:par>
                                <p:cTn id="362" presetID="2" presetClass="entr" presetSubtype="8" fill="hold" nodeType="withEffect">
                                  <p:stCondLst>
                                    <p:cond delay="0"/>
                                  </p:stCondLst>
                                  <p:childTnLst>
                                    <p:set>
                                      <p:cBhvr>
                                        <p:cTn id="363" dur="1" fill="hold">
                                          <p:stCondLst>
                                            <p:cond delay="0"/>
                                          </p:stCondLst>
                                        </p:cTn>
                                        <p:tgtEl>
                                          <p:spTgt spid="334"/>
                                        </p:tgtEl>
                                        <p:attrNameLst>
                                          <p:attrName>style.visibility</p:attrName>
                                        </p:attrNameLst>
                                      </p:cBhvr>
                                      <p:to>
                                        <p:strVal val="visible"/>
                                      </p:to>
                                    </p:set>
                                    <p:anim calcmode="lin" valueType="num">
                                      <p:cBhvr additive="base">
                                        <p:cTn id="364" dur="200" fill="hold"/>
                                        <p:tgtEl>
                                          <p:spTgt spid="334"/>
                                        </p:tgtEl>
                                        <p:attrNameLst>
                                          <p:attrName>ppt_x</p:attrName>
                                        </p:attrNameLst>
                                      </p:cBhvr>
                                      <p:tavLst>
                                        <p:tav tm="0">
                                          <p:val>
                                            <p:strVal val="0-#ppt_w/2"/>
                                          </p:val>
                                        </p:tav>
                                        <p:tav tm="100000">
                                          <p:val>
                                            <p:strVal val="#ppt_x"/>
                                          </p:val>
                                        </p:tav>
                                      </p:tavLst>
                                    </p:anim>
                                    <p:anim calcmode="lin" valueType="num">
                                      <p:cBhvr additive="base">
                                        <p:cTn id="365" dur="200" fill="hold"/>
                                        <p:tgtEl>
                                          <p:spTgt spid="334"/>
                                        </p:tgtEl>
                                        <p:attrNameLst>
                                          <p:attrName>ppt_y</p:attrName>
                                        </p:attrNameLst>
                                      </p:cBhvr>
                                      <p:tavLst>
                                        <p:tav tm="0">
                                          <p:val>
                                            <p:strVal val="#ppt_y"/>
                                          </p:val>
                                        </p:tav>
                                        <p:tav tm="100000">
                                          <p:val>
                                            <p:strVal val="#ppt_y"/>
                                          </p:val>
                                        </p:tav>
                                      </p:tavLst>
                                    </p:anim>
                                  </p:childTnLst>
                                </p:cTn>
                              </p:par>
                              <p:par>
                                <p:cTn id="366" presetID="2" presetClass="entr" presetSubtype="8" fill="hold" nodeType="withEffect">
                                  <p:stCondLst>
                                    <p:cond delay="0"/>
                                  </p:stCondLst>
                                  <p:childTnLst>
                                    <p:set>
                                      <p:cBhvr>
                                        <p:cTn id="367" dur="1" fill="hold">
                                          <p:stCondLst>
                                            <p:cond delay="0"/>
                                          </p:stCondLst>
                                        </p:cTn>
                                        <p:tgtEl>
                                          <p:spTgt spid="335"/>
                                        </p:tgtEl>
                                        <p:attrNameLst>
                                          <p:attrName>style.visibility</p:attrName>
                                        </p:attrNameLst>
                                      </p:cBhvr>
                                      <p:to>
                                        <p:strVal val="visible"/>
                                      </p:to>
                                    </p:set>
                                    <p:anim calcmode="lin" valueType="num">
                                      <p:cBhvr additive="base">
                                        <p:cTn id="368" dur="200" fill="hold"/>
                                        <p:tgtEl>
                                          <p:spTgt spid="335"/>
                                        </p:tgtEl>
                                        <p:attrNameLst>
                                          <p:attrName>ppt_x</p:attrName>
                                        </p:attrNameLst>
                                      </p:cBhvr>
                                      <p:tavLst>
                                        <p:tav tm="0">
                                          <p:val>
                                            <p:strVal val="0-#ppt_w/2"/>
                                          </p:val>
                                        </p:tav>
                                        <p:tav tm="100000">
                                          <p:val>
                                            <p:strVal val="#ppt_x"/>
                                          </p:val>
                                        </p:tav>
                                      </p:tavLst>
                                    </p:anim>
                                    <p:anim calcmode="lin" valueType="num">
                                      <p:cBhvr additive="base">
                                        <p:cTn id="369" dur="200" fill="hold"/>
                                        <p:tgtEl>
                                          <p:spTgt spid="335"/>
                                        </p:tgtEl>
                                        <p:attrNameLst>
                                          <p:attrName>ppt_y</p:attrName>
                                        </p:attrNameLst>
                                      </p:cBhvr>
                                      <p:tavLst>
                                        <p:tav tm="0">
                                          <p:val>
                                            <p:strVal val="#ppt_y"/>
                                          </p:val>
                                        </p:tav>
                                        <p:tav tm="100000">
                                          <p:val>
                                            <p:strVal val="#ppt_y"/>
                                          </p:val>
                                        </p:tav>
                                      </p:tavLst>
                                    </p:anim>
                                  </p:childTnLst>
                                </p:cTn>
                              </p:par>
                              <p:par>
                                <p:cTn id="370" presetID="2" presetClass="entr" presetSubtype="8" fill="hold" nodeType="withEffect">
                                  <p:stCondLst>
                                    <p:cond delay="0"/>
                                  </p:stCondLst>
                                  <p:childTnLst>
                                    <p:set>
                                      <p:cBhvr>
                                        <p:cTn id="371" dur="1" fill="hold">
                                          <p:stCondLst>
                                            <p:cond delay="0"/>
                                          </p:stCondLst>
                                        </p:cTn>
                                        <p:tgtEl>
                                          <p:spTgt spid="336"/>
                                        </p:tgtEl>
                                        <p:attrNameLst>
                                          <p:attrName>style.visibility</p:attrName>
                                        </p:attrNameLst>
                                      </p:cBhvr>
                                      <p:to>
                                        <p:strVal val="visible"/>
                                      </p:to>
                                    </p:set>
                                    <p:anim calcmode="lin" valueType="num">
                                      <p:cBhvr additive="base">
                                        <p:cTn id="372" dur="200" fill="hold"/>
                                        <p:tgtEl>
                                          <p:spTgt spid="336"/>
                                        </p:tgtEl>
                                        <p:attrNameLst>
                                          <p:attrName>ppt_x</p:attrName>
                                        </p:attrNameLst>
                                      </p:cBhvr>
                                      <p:tavLst>
                                        <p:tav tm="0">
                                          <p:val>
                                            <p:strVal val="0-#ppt_w/2"/>
                                          </p:val>
                                        </p:tav>
                                        <p:tav tm="100000">
                                          <p:val>
                                            <p:strVal val="#ppt_x"/>
                                          </p:val>
                                        </p:tav>
                                      </p:tavLst>
                                    </p:anim>
                                    <p:anim calcmode="lin" valueType="num">
                                      <p:cBhvr additive="base">
                                        <p:cTn id="373" dur="200" fill="hold"/>
                                        <p:tgtEl>
                                          <p:spTgt spid="336"/>
                                        </p:tgtEl>
                                        <p:attrNameLst>
                                          <p:attrName>ppt_y</p:attrName>
                                        </p:attrNameLst>
                                      </p:cBhvr>
                                      <p:tavLst>
                                        <p:tav tm="0">
                                          <p:val>
                                            <p:strVal val="#ppt_y"/>
                                          </p:val>
                                        </p:tav>
                                        <p:tav tm="100000">
                                          <p:val>
                                            <p:strVal val="#ppt_y"/>
                                          </p:val>
                                        </p:tav>
                                      </p:tavLst>
                                    </p:anim>
                                  </p:childTnLst>
                                </p:cTn>
                              </p:par>
                              <p:par>
                                <p:cTn id="374" presetID="2" presetClass="entr" presetSubtype="8" fill="hold" nodeType="withEffect">
                                  <p:stCondLst>
                                    <p:cond delay="0"/>
                                  </p:stCondLst>
                                  <p:childTnLst>
                                    <p:set>
                                      <p:cBhvr>
                                        <p:cTn id="375" dur="1" fill="hold">
                                          <p:stCondLst>
                                            <p:cond delay="0"/>
                                          </p:stCondLst>
                                        </p:cTn>
                                        <p:tgtEl>
                                          <p:spTgt spid="337"/>
                                        </p:tgtEl>
                                        <p:attrNameLst>
                                          <p:attrName>style.visibility</p:attrName>
                                        </p:attrNameLst>
                                      </p:cBhvr>
                                      <p:to>
                                        <p:strVal val="visible"/>
                                      </p:to>
                                    </p:set>
                                    <p:anim calcmode="lin" valueType="num">
                                      <p:cBhvr additive="base">
                                        <p:cTn id="376" dur="200" fill="hold"/>
                                        <p:tgtEl>
                                          <p:spTgt spid="337"/>
                                        </p:tgtEl>
                                        <p:attrNameLst>
                                          <p:attrName>ppt_x</p:attrName>
                                        </p:attrNameLst>
                                      </p:cBhvr>
                                      <p:tavLst>
                                        <p:tav tm="0">
                                          <p:val>
                                            <p:strVal val="0-#ppt_w/2"/>
                                          </p:val>
                                        </p:tav>
                                        <p:tav tm="100000">
                                          <p:val>
                                            <p:strVal val="#ppt_x"/>
                                          </p:val>
                                        </p:tav>
                                      </p:tavLst>
                                    </p:anim>
                                    <p:anim calcmode="lin" valueType="num">
                                      <p:cBhvr additive="base">
                                        <p:cTn id="377" dur="200" fill="hold"/>
                                        <p:tgtEl>
                                          <p:spTgt spid="337"/>
                                        </p:tgtEl>
                                        <p:attrNameLst>
                                          <p:attrName>ppt_y</p:attrName>
                                        </p:attrNameLst>
                                      </p:cBhvr>
                                      <p:tavLst>
                                        <p:tav tm="0">
                                          <p:val>
                                            <p:strVal val="#ppt_y"/>
                                          </p:val>
                                        </p:tav>
                                        <p:tav tm="100000">
                                          <p:val>
                                            <p:strVal val="#ppt_y"/>
                                          </p:val>
                                        </p:tav>
                                      </p:tavLst>
                                    </p:anim>
                                  </p:childTnLst>
                                </p:cTn>
                              </p:par>
                              <p:par>
                                <p:cTn id="378" presetID="2" presetClass="entr" presetSubtype="8" fill="hold" nodeType="withEffect">
                                  <p:stCondLst>
                                    <p:cond delay="0"/>
                                  </p:stCondLst>
                                  <p:childTnLst>
                                    <p:set>
                                      <p:cBhvr>
                                        <p:cTn id="379" dur="1" fill="hold">
                                          <p:stCondLst>
                                            <p:cond delay="0"/>
                                          </p:stCondLst>
                                        </p:cTn>
                                        <p:tgtEl>
                                          <p:spTgt spid="338"/>
                                        </p:tgtEl>
                                        <p:attrNameLst>
                                          <p:attrName>style.visibility</p:attrName>
                                        </p:attrNameLst>
                                      </p:cBhvr>
                                      <p:to>
                                        <p:strVal val="visible"/>
                                      </p:to>
                                    </p:set>
                                    <p:anim calcmode="lin" valueType="num">
                                      <p:cBhvr additive="base">
                                        <p:cTn id="380" dur="200" fill="hold"/>
                                        <p:tgtEl>
                                          <p:spTgt spid="338"/>
                                        </p:tgtEl>
                                        <p:attrNameLst>
                                          <p:attrName>ppt_x</p:attrName>
                                        </p:attrNameLst>
                                      </p:cBhvr>
                                      <p:tavLst>
                                        <p:tav tm="0">
                                          <p:val>
                                            <p:strVal val="0-#ppt_w/2"/>
                                          </p:val>
                                        </p:tav>
                                        <p:tav tm="100000">
                                          <p:val>
                                            <p:strVal val="#ppt_x"/>
                                          </p:val>
                                        </p:tav>
                                      </p:tavLst>
                                    </p:anim>
                                    <p:anim calcmode="lin" valueType="num">
                                      <p:cBhvr additive="base">
                                        <p:cTn id="381" dur="200" fill="hold"/>
                                        <p:tgtEl>
                                          <p:spTgt spid="338"/>
                                        </p:tgtEl>
                                        <p:attrNameLst>
                                          <p:attrName>ppt_y</p:attrName>
                                        </p:attrNameLst>
                                      </p:cBhvr>
                                      <p:tavLst>
                                        <p:tav tm="0">
                                          <p:val>
                                            <p:strVal val="#ppt_y"/>
                                          </p:val>
                                        </p:tav>
                                        <p:tav tm="100000">
                                          <p:val>
                                            <p:strVal val="#ppt_y"/>
                                          </p:val>
                                        </p:tav>
                                      </p:tavLst>
                                    </p:anim>
                                  </p:childTnLst>
                                </p:cTn>
                              </p:par>
                              <p:par>
                                <p:cTn id="382" presetID="2" presetClass="entr" presetSubtype="8" fill="hold" nodeType="withEffect">
                                  <p:stCondLst>
                                    <p:cond delay="0"/>
                                  </p:stCondLst>
                                  <p:childTnLst>
                                    <p:set>
                                      <p:cBhvr>
                                        <p:cTn id="383" dur="1" fill="hold">
                                          <p:stCondLst>
                                            <p:cond delay="0"/>
                                          </p:stCondLst>
                                        </p:cTn>
                                        <p:tgtEl>
                                          <p:spTgt spid="339"/>
                                        </p:tgtEl>
                                        <p:attrNameLst>
                                          <p:attrName>style.visibility</p:attrName>
                                        </p:attrNameLst>
                                      </p:cBhvr>
                                      <p:to>
                                        <p:strVal val="visible"/>
                                      </p:to>
                                    </p:set>
                                    <p:anim calcmode="lin" valueType="num">
                                      <p:cBhvr additive="base">
                                        <p:cTn id="384" dur="200" fill="hold"/>
                                        <p:tgtEl>
                                          <p:spTgt spid="339"/>
                                        </p:tgtEl>
                                        <p:attrNameLst>
                                          <p:attrName>ppt_x</p:attrName>
                                        </p:attrNameLst>
                                      </p:cBhvr>
                                      <p:tavLst>
                                        <p:tav tm="0">
                                          <p:val>
                                            <p:strVal val="0-#ppt_w/2"/>
                                          </p:val>
                                        </p:tav>
                                        <p:tav tm="100000">
                                          <p:val>
                                            <p:strVal val="#ppt_x"/>
                                          </p:val>
                                        </p:tav>
                                      </p:tavLst>
                                    </p:anim>
                                    <p:anim calcmode="lin" valueType="num">
                                      <p:cBhvr additive="base">
                                        <p:cTn id="385" dur="200" fill="hold"/>
                                        <p:tgtEl>
                                          <p:spTgt spid="339"/>
                                        </p:tgtEl>
                                        <p:attrNameLst>
                                          <p:attrName>ppt_y</p:attrName>
                                        </p:attrNameLst>
                                      </p:cBhvr>
                                      <p:tavLst>
                                        <p:tav tm="0">
                                          <p:val>
                                            <p:strVal val="#ppt_y"/>
                                          </p:val>
                                        </p:tav>
                                        <p:tav tm="100000">
                                          <p:val>
                                            <p:strVal val="#ppt_y"/>
                                          </p:val>
                                        </p:tav>
                                      </p:tavLst>
                                    </p:anim>
                                  </p:childTnLst>
                                </p:cTn>
                              </p:par>
                              <p:par>
                                <p:cTn id="386" presetID="2" presetClass="entr" presetSubtype="8" fill="hold" nodeType="withEffect">
                                  <p:stCondLst>
                                    <p:cond delay="0"/>
                                  </p:stCondLst>
                                  <p:childTnLst>
                                    <p:set>
                                      <p:cBhvr>
                                        <p:cTn id="387" dur="1" fill="hold">
                                          <p:stCondLst>
                                            <p:cond delay="0"/>
                                          </p:stCondLst>
                                        </p:cTn>
                                        <p:tgtEl>
                                          <p:spTgt spid="340"/>
                                        </p:tgtEl>
                                        <p:attrNameLst>
                                          <p:attrName>style.visibility</p:attrName>
                                        </p:attrNameLst>
                                      </p:cBhvr>
                                      <p:to>
                                        <p:strVal val="visible"/>
                                      </p:to>
                                    </p:set>
                                    <p:anim calcmode="lin" valueType="num">
                                      <p:cBhvr additive="base">
                                        <p:cTn id="388" dur="200" fill="hold"/>
                                        <p:tgtEl>
                                          <p:spTgt spid="340"/>
                                        </p:tgtEl>
                                        <p:attrNameLst>
                                          <p:attrName>ppt_x</p:attrName>
                                        </p:attrNameLst>
                                      </p:cBhvr>
                                      <p:tavLst>
                                        <p:tav tm="0">
                                          <p:val>
                                            <p:strVal val="0-#ppt_w/2"/>
                                          </p:val>
                                        </p:tav>
                                        <p:tav tm="100000">
                                          <p:val>
                                            <p:strVal val="#ppt_x"/>
                                          </p:val>
                                        </p:tav>
                                      </p:tavLst>
                                    </p:anim>
                                    <p:anim calcmode="lin" valueType="num">
                                      <p:cBhvr additive="base">
                                        <p:cTn id="389" dur="200" fill="hold"/>
                                        <p:tgtEl>
                                          <p:spTgt spid="340"/>
                                        </p:tgtEl>
                                        <p:attrNameLst>
                                          <p:attrName>ppt_y</p:attrName>
                                        </p:attrNameLst>
                                      </p:cBhvr>
                                      <p:tavLst>
                                        <p:tav tm="0">
                                          <p:val>
                                            <p:strVal val="#ppt_y"/>
                                          </p:val>
                                        </p:tav>
                                        <p:tav tm="100000">
                                          <p:val>
                                            <p:strVal val="#ppt_y"/>
                                          </p:val>
                                        </p:tav>
                                      </p:tavLst>
                                    </p:anim>
                                  </p:childTnLst>
                                </p:cTn>
                              </p:par>
                              <p:par>
                                <p:cTn id="390" presetID="2" presetClass="entr" presetSubtype="8" fill="hold" nodeType="withEffect">
                                  <p:stCondLst>
                                    <p:cond delay="0"/>
                                  </p:stCondLst>
                                  <p:childTnLst>
                                    <p:set>
                                      <p:cBhvr>
                                        <p:cTn id="391" dur="1" fill="hold">
                                          <p:stCondLst>
                                            <p:cond delay="0"/>
                                          </p:stCondLst>
                                        </p:cTn>
                                        <p:tgtEl>
                                          <p:spTgt spid="341"/>
                                        </p:tgtEl>
                                        <p:attrNameLst>
                                          <p:attrName>style.visibility</p:attrName>
                                        </p:attrNameLst>
                                      </p:cBhvr>
                                      <p:to>
                                        <p:strVal val="visible"/>
                                      </p:to>
                                    </p:set>
                                    <p:anim calcmode="lin" valueType="num">
                                      <p:cBhvr additive="base">
                                        <p:cTn id="392" dur="200" fill="hold"/>
                                        <p:tgtEl>
                                          <p:spTgt spid="341"/>
                                        </p:tgtEl>
                                        <p:attrNameLst>
                                          <p:attrName>ppt_x</p:attrName>
                                        </p:attrNameLst>
                                      </p:cBhvr>
                                      <p:tavLst>
                                        <p:tav tm="0">
                                          <p:val>
                                            <p:strVal val="0-#ppt_w/2"/>
                                          </p:val>
                                        </p:tav>
                                        <p:tav tm="100000">
                                          <p:val>
                                            <p:strVal val="#ppt_x"/>
                                          </p:val>
                                        </p:tav>
                                      </p:tavLst>
                                    </p:anim>
                                    <p:anim calcmode="lin" valueType="num">
                                      <p:cBhvr additive="base">
                                        <p:cTn id="393" dur="200" fill="hold"/>
                                        <p:tgtEl>
                                          <p:spTgt spid="341"/>
                                        </p:tgtEl>
                                        <p:attrNameLst>
                                          <p:attrName>ppt_y</p:attrName>
                                        </p:attrNameLst>
                                      </p:cBhvr>
                                      <p:tavLst>
                                        <p:tav tm="0">
                                          <p:val>
                                            <p:strVal val="#ppt_y"/>
                                          </p:val>
                                        </p:tav>
                                        <p:tav tm="100000">
                                          <p:val>
                                            <p:strVal val="#ppt_y"/>
                                          </p:val>
                                        </p:tav>
                                      </p:tavLst>
                                    </p:anim>
                                  </p:childTnLst>
                                </p:cTn>
                              </p:par>
                              <p:par>
                                <p:cTn id="394" presetID="2" presetClass="entr" presetSubtype="8" fill="hold" nodeType="withEffect">
                                  <p:stCondLst>
                                    <p:cond delay="0"/>
                                  </p:stCondLst>
                                  <p:childTnLst>
                                    <p:set>
                                      <p:cBhvr>
                                        <p:cTn id="395" dur="1" fill="hold">
                                          <p:stCondLst>
                                            <p:cond delay="0"/>
                                          </p:stCondLst>
                                        </p:cTn>
                                        <p:tgtEl>
                                          <p:spTgt spid="342"/>
                                        </p:tgtEl>
                                        <p:attrNameLst>
                                          <p:attrName>style.visibility</p:attrName>
                                        </p:attrNameLst>
                                      </p:cBhvr>
                                      <p:to>
                                        <p:strVal val="visible"/>
                                      </p:to>
                                    </p:set>
                                    <p:anim calcmode="lin" valueType="num">
                                      <p:cBhvr additive="base">
                                        <p:cTn id="396" dur="200" fill="hold"/>
                                        <p:tgtEl>
                                          <p:spTgt spid="342"/>
                                        </p:tgtEl>
                                        <p:attrNameLst>
                                          <p:attrName>ppt_x</p:attrName>
                                        </p:attrNameLst>
                                      </p:cBhvr>
                                      <p:tavLst>
                                        <p:tav tm="0">
                                          <p:val>
                                            <p:strVal val="0-#ppt_w/2"/>
                                          </p:val>
                                        </p:tav>
                                        <p:tav tm="100000">
                                          <p:val>
                                            <p:strVal val="#ppt_x"/>
                                          </p:val>
                                        </p:tav>
                                      </p:tavLst>
                                    </p:anim>
                                    <p:anim calcmode="lin" valueType="num">
                                      <p:cBhvr additive="base">
                                        <p:cTn id="397" dur="200" fill="hold"/>
                                        <p:tgtEl>
                                          <p:spTgt spid="342"/>
                                        </p:tgtEl>
                                        <p:attrNameLst>
                                          <p:attrName>ppt_y</p:attrName>
                                        </p:attrNameLst>
                                      </p:cBhvr>
                                      <p:tavLst>
                                        <p:tav tm="0">
                                          <p:val>
                                            <p:strVal val="#ppt_y"/>
                                          </p:val>
                                        </p:tav>
                                        <p:tav tm="100000">
                                          <p:val>
                                            <p:strVal val="#ppt_y"/>
                                          </p:val>
                                        </p:tav>
                                      </p:tavLst>
                                    </p:anim>
                                  </p:childTnLst>
                                </p:cTn>
                              </p:par>
                              <p:par>
                                <p:cTn id="398" presetID="2" presetClass="entr" presetSubtype="8" fill="hold" nodeType="withEffect">
                                  <p:stCondLst>
                                    <p:cond delay="0"/>
                                  </p:stCondLst>
                                  <p:childTnLst>
                                    <p:set>
                                      <p:cBhvr>
                                        <p:cTn id="399" dur="1" fill="hold">
                                          <p:stCondLst>
                                            <p:cond delay="0"/>
                                          </p:stCondLst>
                                        </p:cTn>
                                        <p:tgtEl>
                                          <p:spTgt spid="343"/>
                                        </p:tgtEl>
                                        <p:attrNameLst>
                                          <p:attrName>style.visibility</p:attrName>
                                        </p:attrNameLst>
                                      </p:cBhvr>
                                      <p:to>
                                        <p:strVal val="visible"/>
                                      </p:to>
                                    </p:set>
                                    <p:anim calcmode="lin" valueType="num">
                                      <p:cBhvr additive="base">
                                        <p:cTn id="400" dur="200" fill="hold"/>
                                        <p:tgtEl>
                                          <p:spTgt spid="343"/>
                                        </p:tgtEl>
                                        <p:attrNameLst>
                                          <p:attrName>ppt_x</p:attrName>
                                        </p:attrNameLst>
                                      </p:cBhvr>
                                      <p:tavLst>
                                        <p:tav tm="0">
                                          <p:val>
                                            <p:strVal val="0-#ppt_w/2"/>
                                          </p:val>
                                        </p:tav>
                                        <p:tav tm="100000">
                                          <p:val>
                                            <p:strVal val="#ppt_x"/>
                                          </p:val>
                                        </p:tav>
                                      </p:tavLst>
                                    </p:anim>
                                    <p:anim calcmode="lin" valueType="num">
                                      <p:cBhvr additive="base">
                                        <p:cTn id="401" dur="200" fill="hold"/>
                                        <p:tgtEl>
                                          <p:spTgt spid="343"/>
                                        </p:tgtEl>
                                        <p:attrNameLst>
                                          <p:attrName>ppt_y</p:attrName>
                                        </p:attrNameLst>
                                      </p:cBhvr>
                                      <p:tavLst>
                                        <p:tav tm="0">
                                          <p:val>
                                            <p:strVal val="#ppt_y"/>
                                          </p:val>
                                        </p:tav>
                                        <p:tav tm="100000">
                                          <p:val>
                                            <p:strVal val="#ppt_y"/>
                                          </p:val>
                                        </p:tav>
                                      </p:tavLst>
                                    </p:anim>
                                  </p:childTnLst>
                                </p:cTn>
                              </p:par>
                            </p:childTnLst>
                          </p:cTn>
                        </p:par>
                        <p:par>
                          <p:cTn id="402" fill="hold">
                            <p:stCondLst>
                              <p:cond delay="200"/>
                            </p:stCondLst>
                            <p:childTnLst>
                              <p:par>
                                <p:cTn id="403" presetID="1" presetClass="entr" presetSubtype="0" fill="hold" nodeType="afterEffect">
                                  <p:stCondLst>
                                    <p:cond delay="0"/>
                                  </p:stCondLst>
                                  <p:childTnLst>
                                    <p:set>
                                      <p:cBhvr>
                                        <p:cTn id="404" dur="1" fill="hold">
                                          <p:stCondLst>
                                            <p:cond delay="199"/>
                                          </p:stCondLst>
                                        </p:cTn>
                                        <p:tgtEl>
                                          <p:spTgt spid="330"/>
                                        </p:tgtEl>
                                        <p:attrNameLst>
                                          <p:attrName>style.visibility</p:attrName>
                                        </p:attrNameLst>
                                      </p:cBhvr>
                                      <p:to>
                                        <p:strVal val="visible"/>
                                      </p:to>
                                    </p:set>
                                  </p:childTnLst>
                                </p:cTn>
                              </p:par>
                            </p:childTnLst>
                          </p:cTn>
                        </p:par>
                        <p:par>
                          <p:cTn id="405" fill="hold">
                            <p:stCondLst>
                              <p:cond delay="400"/>
                            </p:stCondLst>
                            <p:childTnLst>
                              <p:par>
                                <p:cTn id="406" presetID="1" presetClass="entr" presetSubtype="0" fill="hold" grpId="0" nodeType="afterEffect">
                                  <p:stCondLst>
                                    <p:cond delay="0"/>
                                  </p:stCondLst>
                                  <p:childTnLst>
                                    <p:set>
                                      <p:cBhvr>
                                        <p:cTn id="407" dur="1" fill="hold">
                                          <p:stCondLst>
                                            <p:cond delay="199"/>
                                          </p:stCondLst>
                                        </p:cTn>
                                        <p:tgtEl>
                                          <p:spTgt spid="328"/>
                                        </p:tgtEl>
                                        <p:attrNameLst>
                                          <p:attrName>style.visibility</p:attrName>
                                        </p:attrNameLst>
                                      </p:cBhvr>
                                      <p:to>
                                        <p:strVal val="visible"/>
                                      </p:to>
                                    </p:set>
                                  </p:childTnLst>
                                </p:cTn>
                              </p:par>
                            </p:childTnLst>
                          </p:cTn>
                        </p:par>
                        <p:par>
                          <p:cTn id="408" fill="hold">
                            <p:stCondLst>
                              <p:cond delay="600"/>
                            </p:stCondLst>
                            <p:childTnLst>
                              <p:par>
                                <p:cTn id="409" presetID="1" presetClass="entr" presetSubtype="0" fill="hold" grpId="0" nodeType="afterEffect">
                                  <p:stCondLst>
                                    <p:cond delay="0"/>
                                  </p:stCondLst>
                                  <p:childTnLst>
                                    <p:set>
                                      <p:cBhvr>
                                        <p:cTn id="410" dur="1" fill="hold">
                                          <p:stCondLst>
                                            <p:cond delay="199"/>
                                          </p:stCondLst>
                                        </p:cTn>
                                        <p:tgtEl>
                                          <p:spTgt spid="361"/>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2" presetClass="entr" presetSubtype="8" fill="hold" nodeType="clickEffect">
                                  <p:stCondLst>
                                    <p:cond delay="0"/>
                                  </p:stCondLst>
                                  <p:childTnLst>
                                    <p:set>
                                      <p:cBhvr>
                                        <p:cTn id="414" dur="1" fill="hold">
                                          <p:stCondLst>
                                            <p:cond delay="0"/>
                                          </p:stCondLst>
                                        </p:cTn>
                                        <p:tgtEl>
                                          <p:spTgt spid="39"/>
                                        </p:tgtEl>
                                        <p:attrNameLst>
                                          <p:attrName>style.visibility</p:attrName>
                                        </p:attrNameLst>
                                      </p:cBhvr>
                                      <p:to>
                                        <p:strVal val="visible"/>
                                      </p:to>
                                    </p:set>
                                    <p:anim calcmode="lin" valueType="num">
                                      <p:cBhvr additive="base">
                                        <p:cTn id="415" dur="200" fill="hold"/>
                                        <p:tgtEl>
                                          <p:spTgt spid="39"/>
                                        </p:tgtEl>
                                        <p:attrNameLst>
                                          <p:attrName>ppt_x</p:attrName>
                                        </p:attrNameLst>
                                      </p:cBhvr>
                                      <p:tavLst>
                                        <p:tav tm="0">
                                          <p:val>
                                            <p:strVal val="0-#ppt_w/2"/>
                                          </p:val>
                                        </p:tav>
                                        <p:tav tm="100000">
                                          <p:val>
                                            <p:strVal val="#ppt_x"/>
                                          </p:val>
                                        </p:tav>
                                      </p:tavLst>
                                    </p:anim>
                                    <p:anim calcmode="lin" valueType="num">
                                      <p:cBhvr additive="base">
                                        <p:cTn id="416" dur="200" fill="hold"/>
                                        <p:tgtEl>
                                          <p:spTgt spid="39"/>
                                        </p:tgtEl>
                                        <p:attrNameLst>
                                          <p:attrName>ppt_y</p:attrName>
                                        </p:attrNameLst>
                                      </p:cBhvr>
                                      <p:tavLst>
                                        <p:tav tm="0">
                                          <p:val>
                                            <p:strVal val="#ppt_y"/>
                                          </p:val>
                                        </p:tav>
                                        <p:tav tm="100000">
                                          <p:val>
                                            <p:strVal val="#ppt_y"/>
                                          </p:val>
                                        </p:tav>
                                      </p:tavLst>
                                    </p:anim>
                                  </p:childTnLst>
                                </p:cTn>
                              </p:par>
                              <p:par>
                                <p:cTn id="417" presetID="2" presetClass="entr" presetSubtype="8" fill="hold" nodeType="withEffect">
                                  <p:stCondLst>
                                    <p:cond delay="0"/>
                                  </p:stCondLst>
                                  <p:childTnLst>
                                    <p:set>
                                      <p:cBhvr>
                                        <p:cTn id="418" dur="1" fill="hold">
                                          <p:stCondLst>
                                            <p:cond delay="0"/>
                                          </p:stCondLst>
                                        </p:cTn>
                                        <p:tgtEl>
                                          <p:spTgt spid="40"/>
                                        </p:tgtEl>
                                        <p:attrNameLst>
                                          <p:attrName>style.visibility</p:attrName>
                                        </p:attrNameLst>
                                      </p:cBhvr>
                                      <p:to>
                                        <p:strVal val="visible"/>
                                      </p:to>
                                    </p:set>
                                    <p:anim calcmode="lin" valueType="num">
                                      <p:cBhvr additive="base">
                                        <p:cTn id="419" dur="200" fill="hold"/>
                                        <p:tgtEl>
                                          <p:spTgt spid="40"/>
                                        </p:tgtEl>
                                        <p:attrNameLst>
                                          <p:attrName>ppt_x</p:attrName>
                                        </p:attrNameLst>
                                      </p:cBhvr>
                                      <p:tavLst>
                                        <p:tav tm="0">
                                          <p:val>
                                            <p:strVal val="0-#ppt_w/2"/>
                                          </p:val>
                                        </p:tav>
                                        <p:tav tm="100000">
                                          <p:val>
                                            <p:strVal val="#ppt_x"/>
                                          </p:val>
                                        </p:tav>
                                      </p:tavLst>
                                    </p:anim>
                                    <p:anim calcmode="lin" valueType="num">
                                      <p:cBhvr additive="base">
                                        <p:cTn id="420" dur="200" fill="hold"/>
                                        <p:tgtEl>
                                          <p:spTgt spid="40"/>
                                        </p:tgtEl>
                                        <p:attrNameLst>
                                          <p:attrName>ppt_y</p:attrName>
                                        </p:attrNameLst>
                                      </p:cBhvr>
                                      <p:tavLst>
                                        <p:tav tm="0">
                                          <p:val>
                                            <p:strVal val="#ppt_y"/>
                                          </p:val>
                                        </p:tav>
                                        <p:tav tm="100000">
                                          <p:val>
                                            <p:strVal val="#ppt_y"/>
                                          </p:val>
                                        </p:tav>
                                      </p:tavLst>
                                    </p:anim>
                                  </p:childTnLst>
                                </p:cTn>
                              </p:par>
                              <p:par>
                                <p:cTn id="421" presetID="2" presetClass="entr" presetSubtype="8" fill="hold" nodeType="withEffect">
                                  <p:stCondLst>
                                    <p:cond delay="0"/>
                                  </p:stCondLst>
                                  <p:childTnLst>
                                    <p:set>
                                      <p:cBhvr>
                                        <p:cTn id="422" dur="1" fill="hold">
                                          <p:stCondLst>
                                            <p:cond delay="0"/>
                                          </p:stCondLst>
                                        </p:cTn>
                                        <p:tgtEl>
                                          <p:spTgt spid="41"/>
                                        </p:tgtEl>
                                        <p:attrNameLst>
                                          <p:attrName>style.visibility</p:attrName>
                                        </p:attrNameLst>
                                      </p:cBhvr>
                                      <p:to>
                                        <p:strVal val="visible"/>
                                      </p:to>
                                    </p:set>
                                    <p:anim calcmode="lin" valueType="num">
                                      <p:cBhvr additive="base">
                                        <p:cTn id="423" dur="200" fill="hold"/>
                                        <p:tgtEl>
                                          <p:spTgt spid="41"/>
                                        </p:tgtEl>
                                        <p:attrNameLst>
                                          <p:attrName>ppt_x</p:attrName>
                                        </p:attrNameLst>
                                      </p:cBhvr>
                                      <p:tavLst>
                                        <p:tav tm="0">
                                          <p:val>
                                            <p:strVal val="0-#ppt_w/2"/>
                                          </p:val>
                                        </p:tav>
                                        <p:tav tm="100000">
                                          <p:val>
                                            <p:strVal val="#ppt_x"/>
                                          </p:val>
                                        </p:tav>
                                      </p:tavLst>
                                    </p:anim>
                                    <p:anim calcmode="lin" valueType="num">
                                      <p:cBhvr additive="base">
                                        <p:cTn id="424" dur="200" fill="hold"/>
                                        <p:tgtEl>
                                          <p:spTgt spid="41"/>
                                        </p:tgtEl>
                                        <p:attrNameLst>
                                          <p:attrName>ppt_y</p:attrName>
                                        </p:attrNameLst>
                                      </p:cBhvr>
                                      <p:tavLst>
                                        <p:tav tm="0">
                                          <p:val>
                                            <p:strVal val="#ppt_y"/>
                                          </p:val>
                                        </p:tav>
                                        <p:tav tm="100000">
                                          <p:val>
                                            <p:strVal val="#ppt_y"/>
                                          </p:val>
                                        </p:tav>
                                      </p:tavLst>
                                    </p:anim>
                                  </p:childTnLst>
                                </p:cTn>
                              </p:par>
                              <p:par>
                                <p:cTn id="425" presetID="2" presetClass="entr" presetSubtype="8" fill="hold" nodeType="withEffect">
                                  <p:stCondLst>
                                    <p:cond delay="0"/>
                                  </p:stCondLst>
                                  <p:childTnLst>
                                    <p:set>
                                      <p:cBhvr>
                                        <p:cTn id="426" dur="1" fill="hold">
                                          <p:stCondLst>
                                            <p:cond delay="0"/>
                                          </p:stCondLst>
                                        </p:cTn>
                                        <p:tgtEl>
                                          <p:spTgt spid="42"/>
                                        </p:tgtEl>
                                        <p:attrNameLst>
                                          <p:attrName>style.visibility</p:attrName>
                                        </p:attrNameLst>
                                      </p:cBhvr>
                                      <p:to>
                                        <p:strVal val="visible"/>
                                      </p:to>
                                    </p:set>
                                    <p:anim calcmode="lin" valueType="num">
                                      <p:cBhvr additive="base">
                                        <p:cTn id="427" dur="200" fill="hold"/>
                                        <p:tgtEl>
                                          <p:spTgt spid="42"/>
                                        </p:tgtEl>
                                        <p:attrNameLst>
                                          <p:attrName>ppt_x</p:attrName>
                                        </p:attrNameLst>
                                      </p:cBhvr>
                                      <p:tavLst>
                                        <p:tav tm="0">
                                          <p:val>
                                            <p:strVal val="0-#ppt_w/2"/>
                                          </p:val>
                                        </p:tav>
                                        <p:tav tm="100000">
                                          <p:val>
                                            <p:strVal val="#ppt_x"/>
                                          </p:val>
                                        </p:tav>
                                      </p:tavLst>
                                    </p:anim>
                                    <p:anim calcmode="lin" valueType="num">
                                      <p:cBhvr additive="base">
                                        <p:cTn id="428" dur="200" fill="hold"/>
                                        <p:tgtEl>
                                          <p:spTgt spid="42"/>
                                        </p:tgtEl>
                                        <p:attrNameLst>
                                          <p:attrName>ppt_y</p:attrName>
                                        </p:attrNameLst>
                                      </p:cBhvr>
                                      <p:tavLst>
                                        <p:tav tm="0">
                                          <p:val>
                                            <p:strVal val="#ppt_y"/>
                                          </p:val>
                                        </p:tav>
                                        <p:tav tm="100000">
                                          <p:val>
                                            <p:strVal val="#ppt_y"/>
                                          </p:val>
                                        </p:tav>
                                      </p:tavLst>
                                    </p:anim>
                                  </p:childTnLst>
                                </p:cTn>
                              </p:par>
                              <p:par>
                                <p:cTn id="429" presetID="2" presetClass="entr" presetSubtype="8" fill="hold" nodeType="withEffect">
                                  <p:stCondLst>
                                    <p:cond delay="0"/>
                                  </p:stCondLst>
                                  <p:childTnLst>
                                    <p:set>
                                      <p:cBhvr>
                                        <p:cTn id="430" dur="1" fill="hold">
                                          <p:stCondLst>
                                            <p:cond delay="0"/>
                                          </p:stCondLst>
                                        </p:cTn>
                                        <p:tgtEl>
                                          <p:spTgt spid="43"/>
                                        </p:tgtEl>
                                        <p:attrNameLst>
                                          <p:attrName>style.visibility</p:attrName>
                                        </p:attrNameLst>
                                      </p:cBhvr>
                                      <p:to>
                                        <p:strVal val="visible"/>
                                      </p:to>
                                    </p:set>
                                    <p:anim calcmode="lin" valueType="num">
                                      <p:cBhvr additive="base">
                                        <p:cTn id="431" dur="200" fill="hold"/>
                                        <p:tgtEl>
                                          <p:spTgt spid="43"/>
                                        </p:tgtEl>
                                        <p:attrNameLst>
                                          <p:attrName>ppt_x</p:attrName>
                                        </p:attrNameLst>
                                      </p:cBhvr>
                                      <p:tavLst>
                                        <p:tav tm="0">
                                          <p:val>
                                            <p:strVal val="0-#ppt_w/2"/>
                                          </p:val>
                                        </p:tav>
                                        <p:tav tm="100000">
                                          <p:val>
                                            <p:strVal val="#ppt_x"/>
                                          </p:val>
                                        </p:tav>
                                      </p:tavLst>
                                    </p:anim>
                                    <p:anim calcmode="lin" valueType="num">
                                      <p:cBhvr additive="base">
                                        <p:cTn id="432" dur="200" fill="hold"/>
                                        <p:tgtEl>
                                          <p:spTgt spid="43"/>
                                        </p:tgtEl>
                                        <p:attrNameLst>
                                          <p:attrName>ppt_y</p:attrName>
                                        </p:attrNameLst>
                                      </p:cBhvr>
                                      <p:tavLst>
                                        <p:tav tm="0">
                                          <p:val>
                                            <p:strVal val="#ppt_y"/>
                                          </p:val>
                                        </p:tav>
                                        <p:tav tm="100000">
                                          <p:val>
                                            <p:strVal val="#ppt_y"/>
                                          </p:val>
                                        </p:tav>
                                      </p:tavLst>
                                    </p:anim>
                                  </p:childTnLst>
                                </p:cTn>
                              </p:par>
                              <p:par>
                                <p:cTn id="433" presetID="2" presetClass="entr" presetSubtype="8" fill="hold" nodeType="withEffect">
                                  <p:stCondLst>
                                    <p:cond delay="0"/>
                                  </p:stCondLst>
                                  <p:childTnLst>
                                    <p:set>
                                      <p:cBhvr>
                                        <p:cTn id="434" dur="1" fill="hold">
                                          <p:stCondLst>
                                            <p:cond delay="0"/>
                                          </p:stCondLst>
                                        </p:cTn>
                                        <p:tgtEl>
                                          <p:spTgt spid="44"/>
                                        </p:tgtEl>
                                        <p:attrNameLst>
                                          <p:attrName>style.visibility</p:attrName>
                                        </p:attrNameLst>
                                      </p:cBhvr>
                                      <p:to>
                                        <p:strVal val="visible"/>
                                      </p:to>
                                    </p:set>
                                    <p:anim calcmode="lin" valueType="num">
                                      <p:cBhvr additive="base">
                                        <p:cTn id="435" dur="200" fill="hold"/>
                                        <p:tgtEl>
                                          <p:spTgt spid="44"/>
                                        </p:tgtEl>
                                        <p:attrNameLst>
                                          <p:attrName>ppt_x</p:attrName>
                                        </p:attrNameLst>
                                      </p:cBhvr>
                                      <p:tavLst>
                                        <p:tav tm="0">
                                          <p:val>
                                            <p:strVal val="0-#ppt_w/2"/>
                                          </p:val>
                                        </p:tav>
                                        <p:tav tm="100000">
                                          <p:val>
                                            <p:strVal val="#ppt_x"/>
                                          </p:val>
                                        </p:tav>
                                      </p:tavLst>
                                    </p:anim>
                                    <p:anim calcmode="lin" valueType="num">
                                      <p:cBhvr additive="base">
                                        <p:cTn id="436" dur="200" fill="hold"/>
                                        <p:tgtEl>
                                          <p:spTgt spid="44"/>
                                        </p:tgtEl>
                                        <p:attrNameLst>
                                          <p:attrName>ppt_y</p:attrName>
                                        </p:attrNameLst>
                                      </p:cBhvr>
                                      <p:tavLst>
                                        <p:tav tm="0">
                                          <p:val>
                                            <p:strVal val="#ppt_y"/>
                                          </p:val>
                                        </p:tav>
                                        <p:tav tm="100000">
                                          <p:val>
                                            <p:strVal val="#ppt_y"/>
                                          </p:val>
                                        </p:tav>
                                      </p:tavLst>
                                    </p:anim>
                                  </p:childTnLst>
                                </p:cTn>
                              </p:par>
                              <p:par>
                                <p:cTn id="437" presetID="2" presetClass="entr" presetSubtype="8" fill="hold" nodeType="withEffect">
                                  <p:stCondLst>
                                    <p:cond delay="0"/>
                                  </p:stCondLst>
                                  <p:childTnLst>
                                    <p:set>
                                      <p:cBhvr>
                                        <p:cTn id="438" dur="1" fill="hold">
                                          <p:stCondLst>
                                            <p:cond delay="0"/>
                                          </p:stCondLst>
                                        </p:cTn>
                                        <p:tgtEl>
                                          <p:spTgt spid="45"/>
                                        </p:tgtEl>
                                        <p:attrNameLst>
                                          <p:attrName>style.visibility</p:attrName>
                                        </p:attrNameLst>
                                      </p:cBhvr>
                                      <p:to>
                                        <p:strVal val="visible"/>
                                      </p:to>
                                    </p:set>
                                    <p:anim calcmode="lin" valueType="num">
                                      <p:cBhvr additive="base">
                                        <p:cTn id="439" dur="200" fill="hold"/>
                                        <p:tgtEl>
                                          <p:spTgt spid="45"/>
                                        </p:tgtEl>
                                        <p:attrNameLst>
                                          <p:attrName>ppt_x</p:attrName>
                                        </p:attrNameLst>
                                      </p:cBhvr>
                                      <p:tavLst>
                                        <p:tav tm="0">
                                          <p:val>
                                            <p:strVal val="0-#ppt_w/2"/>
                                          </p:val>
                                        </p:tav>
                                        <p:tav tm="100000">
                                          <p:val>
                                            <p:strVal val="#ppt_x"/>
                                          </p:val>
                                        </p:tav>
                                      </p:tavLst>
                                    </p:anim>
                                    <p:anim calcmode="lin" valueType="num">
                                      <p:cBhvr additive="base">
                                        <p:cTn id="440" dur="200" fill="hold"/>
                                        <p:tgtEl>
                                          <p:spTgt spid="45"/>
                                        </p:tgtEl>
                                        <p:attrNameLst>
                                          <p:attrName>ppt_y</p:attrName>
                                        </p:attrNameLst>
                                      </p:cBhvr>
                                      <p:tavLst>
                                        <p:tav tm="0">
                                          <p:val>
                                            <p:strVal val="#ppt_y"/>
                                          </p:val>
                                        </p:tav>
                                        <p:tav tm="100000">
                                          <p:val>
                                            <p:strVal val="#ppt_y"/>
                                          </p:val>
                                        </p:tav>
                                      </p:tavLst>
                                    </p:anim>
                                  </p:childTnLst>
                                </p:cTn>
                              </p:par>
                              <p:par>
                                <p:cTn id="441" presetID="2" presetClass="entr" presetSubtype="8" fill="hold" nodeType="withEffect">
                                  <p:stCondLst>
                                    <p:cond delay="0"/>
                                  </p:stCondLst>
                                  <p:childTnLst>
                                    <p:set>
                                      <p:cBhvr>
                                        <p:cTn id="442" dur="1" fill="hold">
                                          <p:stCondLst>
                                            <p:cond delay="0"/>
                                          </p:stCondLst>
                                        </p:cTn>
                                        <p:tgtEl>
                                          <p:spTgt spid="46"/>
                                        </p:tgtEl>
                                        <p:attrNameLst>
                                          <p:attrName>style.visibility</p:attrName>
                                        </p:attrNameLst>
                                      </p:cBhvr>
                                      <p:to>
                                        <p:strVal val="visible"/>
                                      </p:to>
                                    </p:set>
                                    <p:anim calcmode="lin" valueType="num">
                                      <p:cBhvr additive="base">
                                        <p:cTn id="443" dur="200" fill="hold"/>
                                        <p:tgtEl>
                                          <p:spTgt spid="46"/>
                                        </p:tgtEl>
                                        <p:attrNameLst>
                                          <p:attrName>ppt_x</p:attrName>
                                        </p:attrNameLst>
                                      </p:cBhvr>
                                      <p:tavLst>
                                        <p:tav tm="0">
                                          <p:val>
                                            <p:strVal val="0-#ppt_w/2"/>
                                          </p:val>
                                        </p:tav>
                                        <p:tav tm="100000">
                                          <p:val>
                                            <p:strVal val="#ppt_x"/>
                                          </p:val>
                                        </p:tav>
                                      </p:tavLst>
                                    </p:anim>
                                    <p:anim calcmode="lin" valueType="num">
                                      <p:cBhvr additive="base">
                                        <p:cTn id="444" dur="200" fill="hold"/>
                                        <p:tgtEl>
                                          <p:spTgt spid="46"/>
                                        </p:tgtEl>
                                        <p:attrNameLst>
                                          <p:attrName>ppt_y</p:attrName>
                                        </p:attrNameLst>
                                      </p:cBhvr>
                                      <p:tavLst>
                                        <p:tav tm="0">
                                          <p:val>
                                            <p:strVal val="#ppt_y"/>
                                          </p:val>
                                        </p:tav>
                                        <p:tav tm="100000">
                                          <p:val>
                                            <p:strVal val="#ppt_y"/>
                                          </p:val>
                                        </p:tav>
                                      </p:tavLst>
                                    </p:anim>
                                  </p:childTnLst>
                                </p:cTn>
                              </p:par>
                              <p:par>
                                <p:cTn id="445" presetID="2" presetClass="entr" presetSubtype="8" fill="hold" nodeType="withEffect">
                                  <p:stCondLst>
                                    <p:cond delay="0"/>
                                  </p:stCondLst>
                                  <p:childTnLst>
                                    <p:set>
                                      <p:cBhvr>
                                        <p:cTn id="446" dur="1" fill="hold">
                                          <p:stCondLst>
                                            <p:cond delay="0"/>
                                          </p:stCondLst>
                                        </p:cTn>
                                        <p:tgtEl>
                                          <p:spTgt spid="47"/>
                                        </p:tgtEl>
                                        <p:attrNameLst>
                                          <p:attrName>style.visibility</p:attrName>
                                        </p:attrNameLst>
                                      </p:cBhvr>
                                      <p:to>
                                        <p:strVal val="visible"/>
                                      </p:to>
                                    </p:set>
                                    <p:anim calcmode="lin" valueType="num">
                                      <p:cBhvr additive="base">
                                        <p:cTn id="447" dur="200" fill="hold"/>
                                        <p:tgtEl>
                                          <p:spTgt spid="47"/>
                                        </p:tgtEl>
                                        <p:attrNameLst>
                                          <p:attrName>ppt_x</p:attrName>
                                        </p:attrNameLst>
                                      </p:cBhvr>
                                      <p:tavLst>
                                        <p:tav tm="0">
                                          <p:val>
                                            <p:strVal val="0-#ppt_w/2"/>
                                          </p:val>
                                        </p:tav>
                                        <p:tav tm="100000">
                                          <p:val>
                                            <p:strVal val="#ppt_x"/>
                                          </p:val>
                                        </p:tav>
                                      </p:tavLst>
                                    </p:anim>
                                    <p:anim calcmode="lin" valueType="num">
                                      <p:cBhvr additive="base">
                                        <p:cTn id="448" dur="200" fill="hold"/>
                                        <p:tgtEl>
                                          <p:spTgt spid="47"/>
                                        </p:tgtEl>
                                        <p:attrNameLst>
                                          <p:attrName>ppt_y</p:attrName>
                                        </p:attrNameLst>
                                      </p:cBhvr>
                                      <p:tavLst>
                                        <p:tav tm="0">
                                          <p:val>
                                            <p:strVal val="#ppt_y"/>
                                          </p:val>
                                        </p:tav>
                                        <p:tav tm="100000">
                                          <p:val>
                                            <p:strVal val="#ppt_y"/>
                                          </p:val>
                                        </p:tav>
                                      </p:tavLst>
                                    </p:anim>
                                  </p:childTnLst>
                                </p:cTn>
                              </p:par>
                            </p:childTnLst>
                          </p:cTn>
                        </p:par>
                        <p:par>
                          <p:cTn id="449" fill="hold">
                            <p:stCondLst>
                              <p:cond delay="200"/>
                            </p:stCondLst>
                            <p:childTnLst>
                              <p:par>
                                <p:cTn id="450" presetID="1" presetClass="entr" presetSubtype="0" fill="hold" nodeType="afterEffect">
                                  <p:stCondLst>
                                    <p:cond delay="0"/>
                                  </p:stCondLst>
                                  <p:childTnLst>
                                    <p:set>
                                      <p:cBhvr>
                                        <p:cTn id="451" dur="1" fill="hold">
                                          <p:stCondLst>
                                            <p:cond delay="199"/>
                                          </p:stCondLst>
                                        </p:cTn>
                                        <p:tgtEl>
                                          <p:spTgt spid="322"/>
                                        </p:tgtEl>
                                        <p:attrNameLst>
                                          <p:attrName>style.visibility</p:attrName>
                                        </p:attrNameLst>
                                      </p:cBhvr>
                                      <p:to>
                                        <p:strVal val="visible"/>
                                      </p:to>
                                    </p:set>
                                  </p:childTnLst>
                                </p:cTn>
                              </p:par>
                            </p:childTnLst>
                          </p:cTn>
                        </p:par>
                        <p:par>
                          <p:cTn id="452" fill="hold">
                            <p:stCondLst>
                              <p:cond delay="400"/>
                            </p:stCondLst>
                            <p:childTnLst>
                              <p:par>
                                <p:cTn id="453" presetID="1" presetClass="entr" presetSubtype="0" fill="hold" grpId="0" nodeType="afterEffect">
                                  <p:stCondLst>
                                    <p:cond delay="0"/>
                                  </p:stCondLst>
                                  <p:childTnLst>
                                    <p:set>
                                      <p:cBhvr>
                                        <p:cTn id="454" dur="1" fill="hold">
                                          <p:stCondLst>
                                            <p:cond delay="199"/>
                                          </p:stCondLst>
                                        </p:cTn>
                                        <p:tgtEl>
                                          <p:spTgt spid="329"/>
                                        </p:tgtEl>
                                        <p:attrNameLst>
                                          <p:attrName>style.visibility</p:attrName>
                                        </p:attrNameLst>
                                      </p:cBhvr>
                                      <p:to>
                                        <p:strVal val="visible"/>
                                      </p:to>
                                    </p:set>
                                  </p:childTnLst>
                                </p:cTn>
                              </p:par>
                            </p:childTnLst>
                          </p:cTn>
                        </p:par>
                        <p:par>
                          <p:cTn id="455" fill="hold">
                            <p:stCondLst>
                              <p:cond delay="600"/>
                            </p:stCondLst>
                            <p:childTnLst>
                              <p:par>
                                <p:cTn id="456" presetID="1" presetClass="entr" presetSubtype="0" fill="hold" grpId="0" nodeType="afterEffect">
                                  <p:stCondLst>
                                    <p:cond delay="0"/>
                                  </p:stCondLst>
                                  <p:childTnLst>
                                    <p:set>
                                      <p:cBhvr>
                                        <p:cTn id="457" dur="1" fill="hold">
                                          <p:stCondLst>
                                            <p:cond delay="199"/>
                                          </p:stCondLst>
                                        </p:cTn>
                                        <p:tgtEl>
                                          <p:spTgt spid="363"/>
                                        </p:tgtEl>
                                        <p:attrNameLst>
                                          <p:attrName>style.visibility</p:attrName>
                                        </p:attrNameLst>
                                      </p:cBhvr>
                                      <p:to>
                                        <p:strVal val="visible"/>
                                      </p:to>
                                    </p:set>
                                  </p:childTnLst>
                                </p:cTn>
                              </p:par>
                            </p:childTnLst>
                          </p:cTn>
                        </p:par>
                      </p:childTnLst>
                    </p:cTn>
                  </p:par>
                  <p:par>
                    <p:cTn id="458" fill="hold">
                      <p:stCondLst>
                        <p:cond delay="indefinite"/>
                      </p:stCondLst>
                      <p:childTnLst>
                        <p:par>
                          <p:cTn id="459" fill="hold">
                            <p:stCondLst>
                              <p:cond delay="0"/>
                            </p:stCondLst>
                            <p:childTnLst>
                              <p:par>
                                <p:cTn id="460" presetID="1" presetClass="entr" presetSubtype="0" fill="hold" grpId="0" nodeType="clickEffect">
                                  <p:stCondLst>
                                    <p:cond delay="0"/>
                                  </p:stCondLst>
                                  <p:childTnLst>
                                    <p:set>
                                      <p:cBhvr>
                                        <p:cTn id="461" dur="1" fill="hold">
                                          <p:stCondLst>
                                            <p:cond delay="199"/>
                                          </p:stCondLst>
                                        </p:cTn>
                                        <p:tgtEl>
                                          <p:spTgt spid="318"/>
                                        </p:tgtEl>
                                        <p:attrNameLst>
                                          <p:attrName>style.visibility</p:attrName>
                                        </p:attrNameLst>
                                      </p:cBhvr>
                                      <p:to>
                                        <p:strVal val="visible"/>
                                      </p:to>
                                    </p:set>
                                  </p:childTnLst>
                                </p:cTn>
                              </p:par>
                            </p:childTnLst>
                          </p:cTn>
                        </p:par>
                      </p:childTnLst>
                    </p:cTn>
                  </p:par>
                  <p:par>
                    <p:cTn id="462" fill="hold">
                      <p:stCondLst>
                        <p:cond delay="indefinite"/>
                      </p:stCondLst>
                      <p:childTnLst>
                        <p:par>
                          <p:cTn id="463" fill="hold">
                            <p:stCondLst>
                              <p:cond delay="0"/>
                            </p:stCondLst>
                            <p:childTnLst>
                              <p:par>
                                <p:cTn id="464" presetID="2" presetClass="entr" presetSubtype="8" fill="hold" nodeType="clickEffect">
                                  <p:stCondLst>
                                    <p:cond delay="0"/>
                                  </p:stCondLst>
                                  <p:childTnLst>
                                    <p:set>
                                      <p:cBhvr>
                                        <p:cTn id="465" dur="1" fill="hold">
                                          <p:stCondLst>
                                            <p:cond delay="0"/>
                                          </p:stCondLst>
                                        </p:cTn>
                                        <p:tgtEl>
                                          <p:spTgt spid="313"/>
                                        </p:tgtEl>
                                        <p:attrNameLst>
                                          <p:attrName>style.visibility</p:attrName>
                                        </p:attrNameLst>
                                      </p:cBhvr>
                                      <p:to>
                                        <p:strVal val="visible"/>
                                      </p:to>
                                    </p:set>
                                    <p:anim calcmode="lin" valueType="num">
                                      <p:cBhvr additive="base">
                                        <p:cTn id="466" dur="200" fill="hold"/>
                                        <p:tgtEl>
                                          <p:spTgt spid="313"/>
                                        </p:tgtEl>
                                        <p:attrNameLst>
                                          <p:attrName>ppt_x</p:attrName>
                                        </p:attrNameLst>
                                      </p:cBhvr>
                                      <p:tavLst>
                                        <p:tav tm="0">
                                          <p:val>
                                            <p:strVal val="0-#ppt_w/2"/>
                                          </p:val>
                                        </p:tav>
                                        <p:tav tm="100000">
                                          <p:val>
                                            <p:strVal val="#ppt_x"/>
                                          </p:val>
                                        </p:tav>
                                      </p:tavLst>
                                    </p:anim>
                                    <p:anim calcmode="lin" valueType="num">
                                      <p:cBhvr additive="base">
                                        <p:cTn id="467" dur="200" fill="hold"/>
                                        <p:tgtEl>
                                          <p:spTgt spid="313"/>
                                        </p:tgtEl>
                                        <p:attrNameLst>
                                          <p:attrName>ppt_y</p:attrName>
                                        </p:attrNameLst>
                                      </p:cBhvr>
                                      <p:tavLst>
                                        <p:tav tm="0">
                                          <p:val>
                                            <p:strVal val="#ppt_y"/>
                                          </p:val>
                                        </p:tav>
                                        <p:tav tm="100000">
                                          <p:val>
                                            <p:strVal val="#ppt_y"/>
                                          </p:val>
                                        </p:tav>
                                      </p:tavLst>
                                    </p:anim>
                                  </p:childTnLst>
                                </p:cTn>
                              </p:par>
                            </p:childTnLst>
                          </p:cTn>
                        </p:par>
                        <p:par>
                          <p:cTn id="468" fill="hold">
                            <p:stCondLst>
                              <p:cond delay="200"/>
                            </p:stCondLst>
                            <p:childTnLst>
                              <p:par>
                                <p:cTn id="469" presetID="2" presetClass="entr" presetSubtype="8" fill="hold" nodeType="afterEffect">
                                  <p:stCondLst>
                                    <p:cond delay="0"/>
                                  </p:stCondLst>
                                  <p:childTnLst>
                                    <p:set>
                                      <p:cBhvr>
                                        <p:cTn id="470" dur="1" fill="hold">
                                          <p:stCondLst>
                                            <p:cond delay="0"/>
                                          </p:stCondLst>
                                        </p:cTn>
                                        <p:tgtEl>
                                          <p:spTgt spid="312"/>
                                        </p:tgtEl>
                                        <p:attrNameLst>
                                          <p:attrName>style.visibility</p:attrName>
                                        </p:attrNameLst>
                                      </p:cBhvr>
                                      <p:to>
                                        <p:strVal val="visible"/>
                                      </p:to>
                                    </p:set>
                                    <p:anim calcmode="lin" valueType="num">
                                      <p:cBhvr additive="base">
                                        <p:cTn id="471" dur="200" fill="hold"/>
                                        <p:tgtEl>
                                          <p:spTgt spid="312"/>
                                        </p:tgtEl>
                                        <p:attrNameLst>
                                          <p:attrName>ppt_x</p:attrName>
                                        </p:attrNameLst>
                                      </p:cBhvr>
                                      <p:tavLst>
                                        <p:tav tm="0">
                                          <p:val>
                                            <p:strVal val="0-#ppt_w/2"/>
                                          </p:val>
                                        </p:tav>
                                        <p:tav tm="100000">
                                          <p:val>
                                            <p:strVal val="#ppt_x"/>
                                          </p:val>
                                        </p:tav>
                                      </p:tavLst>
                                    </p:anim>
                                    <p:anim calcmode="lin" valueType="num">
                                      <p:cBhvr additive="base">
                                        <p:cTn id="472" dur="200" fill="hold"/>
                                        <p:tgtEl>
                                          <p:spTgt spid="312"/>
                                        </p:tgtEl>
                                        <p:attrNameLst>
                                          <p:attrName>ppt_y</p:attrName>
                                        </p:attrNameLst>
                                      </p:cBhvr>
                                      <p:tavLst>
                                        <p:tav tm="0">
                                          <p:val>
                                            <p:strVal val="#ppt_y"/>
                                          </p:val>
                                        </p:tav>
                                        <p:tav tm="100000">
                                          <p:val>
                                            <p:strVal val="#ppt_y"/>
                                          </p:val>
                                        </p:tav>
                                      </p:tavLst>
                                    </p:anim>
                                  </p:childTnLst>
                                </p:cTn>
                              </p:par>
                              <p:par>
                                <p:cTn id="473" presetID="1" presetClass="entr" presetSubtype="0" fill="hold" grpId="0" nodeType="withEffect">
                                  <p:stCondLst>
                                    <p:cond delay="0"/>
                                  </p:stCondLst>
                                  <p:childTnLst>
                                    <p:set>
                                      <p:cBhvr>
                                        <p:cTn id="474" dur="1" fill="hold">
                                          <p:stCondLst>
                                            <p:cond delay="199"/>
                                          </p:stCondLst>
                                        </p:cTn>
                                        <p:tgtEl>
                                          <p:spTgt spid="32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2" presetClass="entr" presetSubtype="2" fill="hold" nodeType="clickEffect">
                                  <p:stCondLst>
                                    <p:cond delay="0"/>
                                  </p:stCondLst>
                                  <p:childTnLst>
                                    <p:set>
                                      <p:cBhvr>
                                        <p:cTn id="478" dur="1" fill="hold">
                                          <p:stCondLst>
                                            <p:cond delay="0"/>
                                          </p:stCondLst>
                                        </p:cTn>
                                        <p:tgtEl>
                                          <p:spTgt spid="290"/>
                                        </p:tgtEl>
                                        <p:attrNameLst>
                                          <p:attrName>style.visibility</p:attrName>
                                        </p:attrNameLst>
                                      </p:cBhvr>
                                      <p:to>
                                        <p:strVal val="visible"/>
                                      </p:to>
                                    </p:set>
                                    <p:anim calcmode="lin" valueType="num">
                                      <p:cBhvr additive="base">
                                        <p:cTn id="479" dur="200" fill="hold"/>
                                        <p:tgtEl>
                                          <p:spTgt spid="290"/>
                                        </p:tgtEl>
                                        <p:attrNameLst>
                                          <p:attrName>ppt_x</p:attrName>
                                        </p:attrNameLst>
                                      </p:cBhvr>
                                      <p:tavLst>
                                        <p:tav tm="0">
                                          <p:val>
                                            <p:strVal val="1+#ppt_w/2"/>
                                          </p:val>
                                        </p:tav>
                                        <p:tav tm="100000">
                                          <p:val>
                                            <p:strVal val="#ppt_x"/>
                                          </p:val>
                                        </p:tav>
                                      </p:tavLst>
                                    </p:anim>
                                    <p:anim calcmode="lin" valueType="num">
                                      <p:cBhvr additive="base">
                                        <p:cTn id="480" dur="200" fill="hold"/>
                                        <p:tgtEl>
                                          <p:spTgt spid="290"/>
                                        </p:tgtEl>
                                        <p:attrNameLst>
                                          <p:attrName>ppt_y</p:attrName>
                                        </p:attrNameLst>
                                      </p:cBhvr>
                                      <p:tavLst>
                                        <p:tav tm="0">
                                          <p:val>
                                            <p:strVal val="#ppt_y"/>
                                          </p:val>
                                        </p:tav>
                                        <p:tav tm="100000">
                                          <p:val>
                                            <p:strVal val="#ppt_y"/>
                                          </p:val>
                                        </p:tav>
                                      </p:tavLst>
                                    </p:anim>
                                  </p:childTnLst>
                                </p:cTn>
                              </p:par>
                              <p:par>
                                <p:cTn id="481" presetID="2" presetClass="entr" presetSubtype="2" fill="hold" nodeType="withEffect">
                                  <p:stCondLst>
                                    <p:cond delay="0"/>
                                  </p:stCondLst>
                                  <p:childTnLst>
                                    <p:set>
                                      <p:cBhvr>
                                        <p:cTn id="482" dur="1" fill="hold">
                                          <p:stCondLst>
                                            <p:cond delay="0"/>
                                          </p:stCondLst>
                                        </p:cTn>
                                        <p:tgtEl>
                                          <p:spTgt spid="291"/>
                                        </p:tgtEl>
                                        <p:attrNameLst>
                                          <p:attrName>style.visibility</p:attrName>
                                        </p:attrNameLst>
                                      </p:cBhvr>
                                      <p:to>
                                        <p:strVal val="visible"/>
                                      </p:to>
                                    </p:set>
                                    <p:anim calcmode="lin" valueType="num">
                                      <p:cBhvr additive="base">
                                        <p:cTn id="483" dur="200" fill="hold"/>
                                        <p:tgtEl>
                                          <p:spTgt spid="291"/>
                                        </p:tgtEl>
                                        <p:attrNameLst>
                                          <p:attrName>ppt_x</p:attrName>
                                        </p:attrNameLst>
                                      </p:cBhvr>
                                      <p:tavLst>
                                        <p:tav tm="0">
                                          <p:val>
                                            <p:strVal val="1+#ppt_w/2"/>
                                          </p:val>
                                        </p:tav>
                                        <p:tav tm="100000">
                                          <p:val>
                                            <p:strVal val="#ppt_x"/>
                                          </p:val>
                                        </p:tav>
                                      </p:tavLst>
                                    </p:anim>
                                    <p:anim calcmode="lin" valueType="num">
                                      <p:cBhvr additive="base">
                                        <p:cTn id="484" dur="200" fill="hold"/>
                                        <p:tgtEl>
                                          <p:spTgt spid="291"/>
                                        </p:tgtEl>
                                        <p:attrNameLst>
                                          <p:attrName>ppt_y</p:attrName>
                                        </p:attrNameLst>
                                      </p:cBhvr>
                                      <p:tavLst>
                                        <p:tav tm="0">
                                          <p:val>
                                            <p:strVal val="#ppt_y"/>
                                          </p:val>
                                        </p:tav>
                                        <p:tav tm="100000">
                                          <p:val>
                                            <p:strVal val="#ppt_y"/>
                                          </p:val>
                                        </p:tav>
                                      </p:tavLst>
                                    </p:anim>
                                  </p:childTnLst>
                                </p:cTn>
                              </p:par>
                              <p:par>
                                <p:cTn id="485" presetID="2" presetClass="entr" presetSubtype="2" fill="hold" nodeType="withEffect">
                                  <p:stCondLst>
                                    <p:cond delay="0"/>
                                  </p:stCondLst>
                                  <p:childTnLst>
                                    <p:set>
                                      <p:cBhvr>
                                        <p:cTn id="486" dur="1" fill="hold">
                                          <p:stCondLst>
                                            <p:cond delay="0"/>
                                          </p:stCondLst>
                                        </p:cTn>
                                        <p:tgtEl>
                                          <p:spTgt spid="292"/>
                                        </p:tgtEl>
                                        <p:attrNameLst>
                                          <p:attrName>style.visibility</p:attrName>
                                        </p:attrNameLst>
                                      </p:cBhvr>
                                      <p:to>
                                        <p:strVal val="visible"/>
                                      </p:to>
                                    </p:set>
                                    <p:anim calcmode="lin" valueType="num">
                                      <p:cBhvr additive="base">
                                        <p:cTn id="487" dur="200" fill="hold"/>
                                        <p:tgtEl>
                                          <p:spTgt spid="292"/>
                                        </p:tgtEl>
                                        <p:attrNameLst>
                                          <p:attrName>ppt_x</p:attrName>
                                        </p:attrNameLst>
                                      </p:cBhvr>
                                      <p:tavLst>
                                        <p:tav tm="0">
                                          <p:val>
                                            <p:strVal val="1+#ppt_w/2"/>
                                          </p:val>
                                        </p:tav>
                                        <p:tav tm="100000">
                                          <p:val>
                                            <p:strVal val="#ppt_x"/>
                                          </p:val>
                                        </p:tav>
                                      </p:tavLst>
                                    </p:anim>
                                    <p:anim calcmode="lin" valueType="num">
                                      <p:cBhvr additive="base">
                                        <p:cTn id="488" dur="200" fill="hold"/>
                                        <p:tgtEl>
                                          <p:spTgt spid="292"/>
                                        </p:tgtEl>
                                        <p:attrNameLst>
                                          <p:attrName>ppt_y</p:attrName>
                                        </p:attrNameLst>
                                      </p:cBhvr>
                                      <p:tavLst>
                                        <p:tav tm="0">
                                          <p:val>
                                            <p:strVal val="#ppt_y"/>
                                          </p:val>
                                        </p:tav>
                                        <p:tav tm="100000">
                                          <p:val>
                                            <p:strVal val="#ppt_y"/>
                                          </p:val>
                                        </p:tav>
                                      </p:tavLst>
                                    </p:anim>
                                  </p:childTnLst>
                                </p:cTn>
                              </p:par>
                              <p:par>
                                <p:cTn id="489" presetID="2" presetClass="entr" presetSubtype="2" fill="hold" nodeType="withEffect">
                                  <p:stCondLst>
                                    <p:cond delay="0"/>
                                  </p:stCondLst>
                                  <p:childTnLst>
                                    <p:set>
                                      <p:cBhvr>
                                        <p:cTn id="490" dur="1" fill="hold">
                                          <p:stCondLst>
                                            <p:cond delay="0"/>
                                          </p:stCondLst>
                                        </p:cTn>
                                        <p:tgtEl>
                                          <p:spTgt spid="293"/>
                                        </p:tgtEl>
                                        <p:attrNameLst>
                                          <p:attrName>style.visibility</p:attrName>
                                        </p:attrNameLst>
                                      </p:cBhvr>
                                      <p:to>
                                        <p:strVal val="visible"/>
                                      </p:to>
                                    </p:set>
                                    <p:anim calcmode="lin" valueType="num">
                                      <p:cBhvr additive="base">
                                        <p:cTn id="491" dur="200" fill="hold"/>
                                        <p:tgtEl>
                                          <p:spTgt spid="293"/>
                                        </p:tgtEl>
                                        <p:attrNameLst>
                                          <p:attrName>ppt_x</p:attrName>
                                        </p:attrNameLst>
                                      </p:cBhvr>
                                      <p:tavLst>
                                        <p:tav tm="0">
                                          <p:val>
                                            <p:strVal val="1+#ppt_w/2"/>
                                          </p:val>
                                        </p:tav>
                                        <p:tav tm="100000">
                                          <p:val>
                                            <p:strVal val="#ppt_x"/>
                                          </p:val>
                                        </p:tav>
                                      </p:tavLst>
                                    </p:anim>
                                    <p:anim calcmode="lin" valueType="num">
                                      <p:cBhvr additive="base">
                                        <p:cTn id="492" dur="200" fill="hold"/>
                                        <p:tgtEl>
                                          <p:spTgt spid="293"/>
                                        </p:tgtEl>
                                        <p:attrNameLst>
                                          <p:attrName>ppt_y</p:attrName>
                                        </p:attrNameLst>
                                      </p:cBhvr>
                                      <p:tavLst>
                                        <p:tav tm="0">
                                          <p:val>
                                            <p:strVal val="#ppt_y"/>
                                          </p:val>
                                        </p:tav>
                                        <p:tav tm="100000">
                                          <p:val>
                                            <p:strVal val="#ppt_y"/>
                                          </p:val>
                                        </p:tav>
                                      </p:tavLst>
                                    </p:anim>
                                  </p:childTnLst>
                                </p:cTn>
                              </p:par>
                              <p:par>
                                <p:cTn id="493" presetID="2" presetClass="entr" presetSubtype="2" fill="hold" nodeType="withEffect">
                                  <p:stCondLst>
                                    <p:cond delay="0"/>
                                  </p:stCondLst>
                                  <p:childTnLst>
                                    <p:set>
                                      <p:cBhvr>
                                        <p:cTn id="494" dur="1" fill="hold">
                                          <p:stCondLst>
                                            <p:cond delay="0"/>
                                          </p:stCondLst>
                                        </p:cTn>
                                        <p:tgtEl>
                                          <p:spTgt spid="294"/>
                                        </p:tgtEl>
                                        <p:attrNameLst>
                                          <p:attrName>style.visibility</p:attrName>
                                        </p:attrNameLst>
                                      </p:cBhvr>
                                      <p:to>
                                        <p:strVal val="visible"/>
                                      </p:to>
                                    </p:set>
                                    <p:anim calcmode="lin" valueType="num">
                                      <p:cBhvr additive="base">
                                        <p:cTn id="495" dur="200" fill="hold"/>
                                        <p:tgtEl>
                                          <p:spTgt spid="294"/>
                                        </p:tgtEl>
                                        <p:attrNameLst>
                                          <p:attrName>ppt_x</p:attrName>
                                        </p:attrNameLst>
                                      </p:cBhvr>
                                      <p:tavLst>
                                        <p:tav tm="0">
                                          <p:val>
                                            <p:strVal val="1+#ppt_w/2"/>
                                          </p:val>
                                        </p:tav>
                                        <p:tav tm="100000">
                                          <p:val>
                                            <p:strVal val="#ppt_x"/>
                                          </p:val>
                                        </p:tav>
                                      </p:tavLst>
                                    </p:anim>
                                    <p:anim calcmode="lin" valueType="num">
                                      <p:cBhvr additive="base">
                                        <p:cTn id="496" dur="200" fill="hold"/>
                                        <p:tgtEl>
                                          <p:spTgt spid="294"/>
                                        </p:tgtEl>
                                        <p:attrNameLst>
                                          <p:attrName>ppt_y</p:attrName>
                                        </p:attrNameLst>
                                      </p:cBhvr>
                                      <p:tavLst>
                                        <p:tav tm="0">
                                          <p:val>
                                            <p:strVal val="#ppt_y"/>
                                          </p:val>
                                        </p:tav>
                                        <p:tav tm="100000">
                                          <p:val>
                                            <p:strVal val="#ppt_y"/>
                                          </p:val>
                                        </p:tav>
                                      </p:tavLst>
                                    </p:anim>
                                  </p:childTnLst>
                                </p:cTn>
                              </p:par>
                              <p:par>
                                <p:cTn id="497" presetID="2" presetClass="entr" presetSubtype="2" fill="hold" nodeType="withEffect">
                                  <p:stCondLst>
                                    <p:cond delay="0"/>
                                  </p:stCondLst>
                                  <p:childTnLst>
                                    <p:set>
                                      <p:cBhvr>
                                        <p:cTn id="498" dur="1" fill="hold">
                                          <p:stCondLst>
                                            <p:cond delay="0"/>
                                          </p:stCondLst>
                                        </p:cTn>
                                        <p:tgtEl>
                                          <p:spTgt spid="295"/>
                                        </p:tgtEl>
                                        <p:attrNameLst>
                                          <p:attrName>style.visibility</p:attrName>
                                        </p:attrNameLst>
                                      </p:cBhvr>
                                      <p:to>
                                        <p:strVal val="visible"/>
                                      </p:to>
                                    </p:set>
                                    <p:anim calcmode="lin" valueType="num">
                                      <p:cBhvr additive="base">
                                        <p:cTn id="499" dur="200" fill="hold"/>
                                        <p:tgtEl>
                                          <p:spTgt spid="295"/>
                                        </p:tgtEl>
                                        <p:attrNameLst>
                                          <p:attrName>ppt_x</p:attrName>
                                        </p:attrNameLst>
                                      </p:cBhvr>
                                      <p:tavLst>
                                        <p:tav tm="0">
                                          <p:val>
                                            <p:strVal val="1+#ppt_w/2"/>
                                          </p:val>
                                        </p:tav>
                                        <p:tav tm="100000">
                                          <p:val>
                                            <p:strVal val="#ppt_x"/>
                                          </p:val>
                                        </p:tav>
                                      </p:tavLst>
                                    </p:anim>
                                    <p:anim calcmode="lin" valueType="num">
                                      <p:cBhvr additive="base">
                                        <p:cTn id="500" dur="200" fill="hold"/>
                                        <p:tgtEl>
                                          <p:spTgt spid="295"/>
                                        </p:tgtEl>
                                        <p:attrNameLst>
                                          <p:attrName>ppt_y</p:attrName>
                                        </p:attrNameLst>
                                      </p:cBhvr>
                                      <p:tavLst>
                                        <p:tav tm="0">
                                          <p:val>
                                            <p:strVal val="#ppt_y"/>
                                          </p:val>
                                        </p:tav>
                                        <p:tav tm="100000">
                                          <p:val>
                                            <p:strVal val="#ppt_y"/>
                                          </p:val>
                                        </p:tav>
                                      </p:tavLst>
                                    </p:anim>
                                  </p:childTnLst>
                                </p:cTn>
                              </p:par>
                              <p:par>
                                <p:cTn id="501" presetID="2" presetClass="entr" presetSubtype="2" fill="hold" nodeType="withEffect">
                                  <p:stCondLst>
                                    <p:cond delay="0"/>
                                  </p:stCondLst>
                                  <p:childTnLst>
                                    <p:set>
                                      <p:cBhvr>
                                        <p:cTn id="502" dur="1" fill="hold">
                                          <p:stCondLst>
                                            <p:cond delay="0"/>
                                          </p:stCondLst>
                                        </p:cTn>
                                        <p:tgtEl>
                                          <p:spTgt spid="296"/>
                                        </p:tgtEl>
                                        <p:attrNameLst>
                                          <p:attrName>style.visibility</p:attrName>
                                        </p:attrNameLst>
                                      </p:cBhvr>
                                      <p:to>
                                        <p:strVal val="visible"/>
                                      </p:to>
                                    </p:set>
                                    <p:anim calcmode="lin" valueType="num">
                                      <p:cBhvr additive="base">
                                        <p:cTn id="503" dur="200" fill="hold"/>
                                        <p:tgtEl>
                                          <p:spTgt spid="296"/>
                                        </p:tgtEl>
                                        <p:attrNameLst>
                                          <p:attrName>ppt_x</p:attrName>
                                        </p:attrNameLst>
                                      </p:cBhvr>
                                      <p:tavLst>
                                        <p:tav tm="0">
                                          <p:val>
                                            <p:strVal val="1+#ppt_w/2"/>
                                          </p:val>
                                        </p:tav>
                                        <p:tav tm="100000">
                                          <p:val>
                                            <p:strVal val="#ppt_x"/>
                                          </p:val>
                                        </p:tav>
                                      </p:tavLst>
                                    </p:anim>
                                    <p:anim calcmode="lin" valueType="num">
                                      <p:cBhvr additive="base">
                                        <p:cTn id="504" dur="200" fill="hold"/>
                                        <p:tgtEl>
                                          <p:spTgt spid="296"/>
                                        </p:tgtEl>
                                        <p:attrNameLst>
                                          <p:attrName>ppt_y</p:attrName>
                                        </p:attrNameLst>
                                      </p:cBhvr>
                                      <p:tavLst>
                                        <p:tav tm="0">
                                          <p:val>
                                            <p:strVal val="#ppt_y"/>
                                          </p:val>
                                        </p:tav>
                                        <p:tav tm="100000">
                                          <p:val>
                                            <p:strVal val="#ppt_y"/>
                                          </p:val>
                                        </p:tav>
                                      </p:tavLst>
                                    </p:anim>
                                  </p:childTnLst>
                                </p:cTn>
                              </p:par>
                              <p:par>
                                <p:cTn id="505" presetID="2" presetClass="entr" presetSubtype="2" fill="hold" nodeType="withEffect">
                                  <p:stCondLst>
                                    <p:cond delay="0"/>
                                  </p:stCondLst>
                                  <p:childTnLst>
                                    <p:set>
                                      <p:cBhvr>
                                        <p:cTn id="506" dur="1" fill="hold">
                                          <p:stCondLst>
                                            <p:cond delay="0"/>
                                          </p:stCondLst>
                                        </p:cTn>
                                        <p:tgtEl>
                                          <p:spTgt spid="297"/>
                                        </p:tgtEl>
                                        <p:attrNameLst>
                                          <p:attrName>style.visibility</p:attrName>
                                        </p:attrNameLst>
                                      </p:cBhvr>
                                      <p:to>
                                        <p:strVal val="visible"/>
                                      </p:to>
                                    </p:set>
                                    <p:anim calcmode="lin" valueType="num">
                                      <p:cBhvr additive="base">
                                        <p:cTn id="507" dur="200" fill="hold"/>
                                        <p:tgtEl>
                                          <p:spTgt spid="297"/>
                                        </p:tgtEl>
                                        <p:attrNameLst>
                                          <p:attrName>ppt_x</p:attrName>
                                        </p:attrNameLst>
                                      </p:cBhvr>
                                      <p:tavLst>
                                        <p:tav tm="0">
                                          <p:val>
                                            <p:strVal val="1+#ppt_w/2"/>
                                          </p:val>
                                        </p:tav>
                                        <p:tav tm="100000">
                                          <p:val>
                                            <p:strVal val="#ppt_x"/>
                                          </p:val>
                                        </p:tav>
                                      </p:tavLst>
                                    </p:anim>
                                    <p:anim calcmode="lin" valueType="num">
                                      <p:cBhvr additive="base">
                                        <p:cTn id="508" dur="200" fill="hold"/>
                                        <p:tgtEl>
                                          <p:spTgt spid="297"/>
                                        </p:tgtEl>
                                        <p:attrNameLst>
                                          <p:attrName>ppt_y</p:attrName>
                                        </p:attrNameLst>
                                      </p:cBhvr>
                                      <p:tavLst>
                                        <p:tav tm="0">
                                          <p:val>
                                            <p:strVal val="#ppt_y"/>
                                          </p:val>
                                        </p:tav>
                                        <p:tav tm="100000">
                                          <p:val>
                                            <p:strVal val="#ppt_y"/>
                                          </p:val>
                                        </p:tav>
                                      </p:tavLst>
                                    </p:anim>
                                  </p:childTnLst>
                                </p:cTn>
                              </p:par>
                              <p:par>
                                <p:cTn id="509" presetID="2" presetClass="entr" presetSubtype="2" fill="hold" nodeType="withEffect">
                                  <p:stCondLst>
                                    <p:cond delay="0"/>
                                  </p:stCondLst>
                                  <p:childTnLst>
                                    <p:set>
                                      <p:cBhvr>
                                        <p:cTn id="510" dur="1" fill="hold">
                                          <p:stCondLst>
                                            <p:cond delay="0"/>
                                          </p:stCondLst>
                                        </p:cTn>
                                        <p:tgtEl>
                                          <p:spTgt spid="298"/>
                                        </p:tgtEl>
                                        <p:attrNameLst>
                                          <p:attrName>style.visibility</p:attrName>
                                        </p:attrNameLst>
                                      </p:cBhvr>
                                      <p:to>
                                        <p:strVal val="visible"/>
                                      </p:to>
                                    </p:set>
                                    <p:anim calcmode="lin" valueType="num">
                                      <p:cBhvr additive="base">
                                        <p:cTn id="511" dur="200" fill="hold"/>
                                        <p:tgtEl>
                                          <p:spTgt spid="298"/>
                                        </p:tgtEl>
                                        <p:attrNameLst>
                                          <p:attrName>ppt_x</p:attrName>
                                        </p:attrNameLst>
                                      </p:cBhvr>
                                      <p:tavLst>
                                        <p:tav tm="0">
                                          <p:val>
                                            <p:strVal val="1+#ppt_w/2"/>
                                          </p:val>
                                        </p:tav>
                                        <p:tav tm="100000">
                                          <p:val>
                                            <p:strVal val="#ppt_x"/>
                                          </p:val>
                                        </p:tav>
                                      </p:tavLst>
                                    </p:anim>
                                    <p:anim calcmode="lin" valueType="num">
                                      <p:cBhvr additive="base">
                                        <p:cTn id="512" dur="200" fill="hold"/>
                                        <p:tgtEl>
                                          <p:spTgt spid="298"/>
                                        </p:tgtEl>
                                        <p:attrNameLst>
                                          <p:attrName>ppt_y</p:attrName>
                                        </p:attrNameLst>
                                      </p:cBhvr>
                                      <p:tavLst>
                                        <p:tav tm="0">
                                          <p:val>
                                            <p:strVal val="#ppt_y"/>
                                          </p:val>
                                        </p:tav>
                                        <p:tav tm="100000">
                                          <p:val>
                                            <p:strVal val="#ppt_y"/>
                                          </p:val>
                                        </p:tav>
                                      </p:tavLst>
                                    </p:anim>
                                  </p:childTnLst>
                                </p:cTn>
                              </p:par>
                              <p:par>
                                <p:cTn id="513" presetID="2" presetClass="entr" presetSubtype="2" fill="hold" nodeType="withEffect">
                                  <p:stCondLst>
                                    <p:cond delay="0"/>
                                  </p:stCondLst>
                                  <p:childTnLst>
                                    <p:set>
                                      <p:cBhvr>
                                        <p:cTn id="514" dur="1" fill="hold">
                                          <p:stCondLst>
                                            <p:cond delay="0"/>
                                          </p:stCondLst>
                                        </p:cTn>
                                        <p:tgtEl>
                                          <p:spTgt spid="299"/>
                                        </p:tgtEl>
                                        <p:attrNameLst>
                                          <p:attrName>style.visibility</p:attrName>
                                        </p:attrNameLst>
                                      </p:cBhvr>
                                      <p:to>
                                        <p:strVal val="visible"/>
                                      </p:to>
                                    </p:set>
                                    <p:anim calcmode="lin" valueType="num">
                                      <p:cBhvr additive="base">
                                        <p:cTn id="515" dur="200" fill="hold"/>
                                        <p:tgtEl>
                                          <p:spTgt spid="299"/>
                                        </p:tgtEl>
                                        <p:attrNameLst>
                                          <p:attrName>ppt_x</p:attrName>
                                        </p:attrNameLst>
                                      </p:cBhvr>
                                      <p:tavLst>
                                        <p:tav tm="0">
                                          <p:val>
                                            <p:strVal val="1+#ppt_w/2"/>
                                          </p:val>
                                        </p:tav>
                                        <p:tav tm="100000">
                                          <p:val>
                                            <p:strVal val="#ppt_x"/>
                                          </p:val>
                                        </p:tav>
                                      </p:tavLst>
                                    </p:anim>
                                    <p:anim calcmode="lin" valueType="num">
                                      <p:cBhvr additive="base">
                                        <p:cTn id="516" dur="200" fill="hold"/>
                                        <p:tgtEl>
                                          <p:spTgt spid="299"/>
                                        </p:tgtEl>
                                        <p:attrNameLst>
                                          <p:attrName>ppt_y</p:attrName>
                                        </p:attrNameLst>
                                      </p:cBhvr>
                                      <p:tavLst>
                                        <p:tav tm="0">
                                          <p:val>
                                            <p:strVal val="#ppt_y"/>
                                          </p:val>
                                        </p:tav>
                                        <p:tav tm="100000">
                                          <p:val>
                                            <p:strVal val="#ppt_y"/>
                                          </p:val>
                                        </p:tav>
                                      </p:tavLst>
                                    </p:anim>
                                  </p:childTnLst>
                                </p:cTn>
                              </p:par>
                              <p:par>
                                <p:cTn id="517" presetID="2" presetClass="entr" presetSubtype="2" fill="hold" nodeType="withEffect">
                                  <p:stCondLst>
                                    <p:cond delay="0"/>
                                  </p:stCondLst>
                                  <p:childTnLst>
                                    <p:set>
                                      <p:cBhvr>
                                        <p:cTn id="518" dur="1" fill="hold">
                                          <p:stCondLst>
                                            <p:cond delay="0"/>
                                          </p:stCondLst>
                                        </p:cTn>
                                        <p:tgtEl>
                                          <p:spTgt spid="300"/>
                                        </p:tgtEl>
                                        <p:attrNameLst>
                                          <p:attrName>style.visibility</p:attrName>
                                        </p:attrNameLst>
                                      </p:cBhvr>
                                      <p:to>
                                        <p:strVal val="visible"/>
                                      </p:to>
                                    </p:set>
                                    <p:anim calcmode="lin" valueType="num">
                                      <p:cBhvr additive="base">
                                        <p:cTn id="519" dur="200" fill="hold"/>
                                        <p:tgtEl>
                                          <p:spTgt spid="300"/>
                                        </p:tgtEl>
                                        <p:attrNameLst>
                                          <p:attrName>ppt_x</p:attrName>
                                        </p:attrNameLst>
                                      </p:cBhvr>
                                      <p:tavLst>
                                        <p:tav tm="0">
                                          <p:val>
                                            <p:strVal val="1+#ppt_w/2"/>
                                          </p:val>
                                        </p:tav>
                                        <p:tav tm="100000">
                                          <p:val>
                                            <p:strVal val="#ppt_x"/>
                                          </p:val>
                                        </p:tav>
                                      </p:tavLst>
                                    </p:anim>
                                    <p:anim calcmode="lin" valueType="num">
                                      <p:cBhvr additive="base">
                                        <p:cTn id="520" dur="200" fill="hold"/>
                                        <p:tgtEl>
                                          <p:spTgt spid="300"/>
                                        </p:tgtEl>
                                        <p:attrNameLst>
                                          <p:attrName>ppt_y</p:attrName>
                                        </p:attrNameLst>
                                      </p:cBhvr>
                                      <p:tavLst>
                                        <p:tav tm="0">
                                          <p:val>
                                            <p:strVal val="#ppt_y"/>
                                          </p:val>
                                        </p:tav>
                                        <p:tav tm="100000">
                                          <p:val>
                                            <p:strVal val="#ppt_y"/>
                                          </p:val>
                                        </p:tav>
                                      </p:tavLst>
                                    </p:anim>
                                  </p:childTnLst>
                                </p:cTn>
                              </p:par>
                              <p:par>
                                <p:cTn id="521" presetID="2" presetClass="entr" presetSubtype="2" fill="hold" nodeType="withEffect">
                                  <p:stCondLst>
                                    <p:cond delay="0"/>
                                  </p:stCondLst>
                                  <p:childTnLst>
                                    <p:set>
                                      <p:cBhvr>
                                        <p:cTn id="522" dur="1" fill="hold">
                                          <p:stCondLst>
                                            <p:cond delay="0"/>
                                          </p:stCondLst>
                                        </p:cTn>
                                        <p:tgtEl>
                                          <p:spTgt spid="301"/>
                                        </p:tgtEl>
                                        <p:attrNameLst>
                                          <p:attrName>style.visibility</p:attrName>
                                        </p:attrNameLst>
                                      </p:cBhvr>
                                      <p:to>
                                        <p:strVal val="visible"/>
                                      </p:to>
                                    </p:set>
                                    <p:anim calcmode="lin" valueType="num">
                                      <p:cBhvr additive="base">
                                        <p:cTn id="523" dur="200" fill="hold"/>
                                        <p:tgtEl>
                                          <p:spTgt spid="301"/>
                                        </p:tgtEl>
                                        <p:attrNameLst>
                                          <p:attrName>ppt_x</p:attrName>
                                        </p:attrNameLst>
                                      </p:cBhvr>
                                      <p:tavLst>
                                        <p:tav tm="0">
                                          <p:val>
                                            <p:strVal val="1+#ppt_w/2"/>
                                          </p:val>
                                        </p:tav>
                                        <p:tav tm="100000">
                                          <p:val>
                                            <p:strVal val="#ppt_x"/>
                                          </p:val>
                                        </p:tav>
                                      </p:tavLst>
                                    </p:anim>
                                    <p:anim calcmode="lin" valueType="num">
                                      <p:cBhvr additive="base">
                                        <p:cTn id="524" dur="200" fill="hold"/>
                                        <p:tgtEl>
                                          <p:spTgt spid="301"/>
                                        </p:tgtEl>
                                        <p:attrNameLst>
                                          <p:attrName>ppt_y</p:attrName>
                                        </p:attrNameLst>
                                      </p:cBhvr>
                                      <p:tavLst>
                                        <p:tav tm="0">
                                          <p:val>
                                            <p:strVal val="#ppt_y"/>
                                          </p:val>
                                        </p:tav>
                                        <p:tav tm="100000">
                                          <p:val>
                                            <p:strVal val="#ppt_y"/>
                                          </p:val>
                                        </p:tav>
                                      </p:tavLst>
                                    </p:anim>
                                  </p:childTnLst>
                                </p:cTn>
                              </p:par>
                              <p:par>
                                <p:cTn id="525" presetID="2" presetClass="entr" presetSubtype="2" fill="hold" nodeType="withEffect">
                                  <p:stCondLst>
                                    <p:cond delay="0"/>
                                  </p:stCondLst>
                                  <p:childTnLst>
                                    <p:set>
                                      <p:cBhvr>
                                        <p:cTn id="526" dur="1" fill="hold">
                                          <p:stCondLst>
                                            <p:cond delay="0"/>
                                          </p:stCondLst>
                                        </p:cTn>
                                        <p:tgtEl>
                                          <p:spTgt spid="302"/>
                                        </p:tgtEl>
                                        <p:attrNameLst>
                                          <p:attrName>style.visibility</p:attrName>
                                        </p:attrNameLst>
                                      </p:cBhvr>
                                      <p:to>
                                        <p:strVal val="visible"/>
                                      </p:to>
                                    </p:set>
                                    <p:anim calcmode="lin" valueType="num">
                                      <p:cBhvr additive="base">
                                        <p:cTn id="527" dur="200" fill="hold"/>
                                        <p:tgtEl>
                                          <p:spTgt spid="302"/>
                                        </p:tgtEl>
                                        <p:attrNameLst>
                                          <p:attrName>ppt_x</p:attrName>
                                        </p:attrNameLst>
                                      </p:cBhvr>
                                      <p:tavLst>
                                        <p:tav tm="0">
                                          <p:val>
                                            <p:strVal val="1+#ppt_w/2"/>
                                          </p:val>
                                        </p:tav>
                                        <p:tav tm="100000">
                                          <p:val>
                                            <p:strVal val="#ppt_x"/>
                                          </p:val>
                                        </p:tav>
                                      </p:tavLst>
                                    </p:anim>
                                    <p:anim calcmode="lin" valueType="num">
                                      <p:cBhvr additive="base">
                                        <p:cTn id="528" dur="200" fill="hold"/>
                                        <p:tgtEl>
                                          <p:spTgt spid="302"/>
                                        </p:tgtEl>
                                        <p:attrNameLst>
                                          <p:attrName>ppt_y</p:attrName>
                                        </p:attrNameLst>
                                      </p:cBhvr>
                                      <p:tavLst>
                                        <p:tav tm="0">
                                          <p:val>
                                            <p:strVal val="#ppt_y"/>
                                          </p:val>
                                        </p:tav>
                                        <p:tav tm="100000">
                                          <p:val>
                                            <p:strVal val="#ppt_y"/>
                                          </p:val>
                                        </p:tav>
                                      </p:tavLst>
                                    </p:anim>
                                  </p:childTnLst>
                                </p:cTn>
                              </p:par>
                              <p:par>
                                <p:cTn id="529" presetID="2" presetClass="entr" presetSubtype="2" fill="hold" nodeType="withEffect">
                                  <p:stCondLst>
                                    <p:cond delay="0"/>
                                  </p:stCondLst>
                                  <p:childTnLst>
                                    <p:set>
                                      <p:cBhvr>
                                        <p:cTn id="530" dur="1" fill="hold">
                                          <p:stCondLst>
                                            <p:cond delay="0"/>
                                          </p:stCondLst>
                                        </p:cTn>
                                        <p:tgtEl>
                                          <p:spTgt spid="303"/>
                                        </p:tgtEl>
                                        <p:attrNameLst>
                                          <p:attrName>style.visibility</p:attrName>
                                        </p:attrNameLst>
                                      </p:cBhvr>
                                      <p:to>
                                        <p:strVal val="visible"/>
                                      </p:to>
                                    </p:set>
                                    <p:anim calcmode="lin" valueType="num">
                                      <p:cBhvr additive="base">
                                        <p:cTn id="531" dur="200" fill="hold"/>
                                        <p:tgtEl>
                                          <p:spTgt spid="303"/>
                                        </p:tgtEl>
                                        <p:attrNameLst>
                                          <p:attrName>ppt_x</p:attrName>
                                        </p:attrNameLst>
                                      </p:cBhvr>
                                      <p:tavLst>
                                        <p:tav tm="0">
                                          <p:val>
                                            <p:strVal val="1+#ppt_w/2"/>
                                          </p:val>
                                        </p:tav>
                                        <p:tav tm="100000">
                                          <p:val>
                                            <p:strVal val="#ppt_x"/>
                                          </p:val>
                                        </p:tav>
                                      </p:tavLst>
                                    </p:anim>
                                    <p:anim calcmode="lin" valueType="num">
                                      <p:cBhvr additive="base">
                                        <p:cTn id="532" dur="200" fill="hold"/>
                                        <p:tgtEl>
                                          <p:spTgt spid="303"/>
                                        </p:tgtEl>
                                        <p:attrNameLst>
                                          <p:attrName>ppt_y</p:attrName>
                                        </p:attrNameLst>
                                      </p:cBhvr>
                                      <p:tavLst>
                                        <p:tav tm="0">
                                          <p:val>
                                            <p:strVal val="#ppt_y"/>
                                          </p:val>
                                        </p:tav>
                                        <p:tav tm="100000">
                                          <p:val>
                                            <p:strVal val="#ppt_y"/>
                                          </p:val>
                                        </p:tav>
                                      </p:tavLst>
                                    </p:anim>
                                  </p:childTnLst>
                                </p:cTn>
                              </p:par>
                              <p:par>
                                <p:cTn id="533" presetID="2" presetClass="entr" presetSubtype="2" fill="hold" nodeType="withEffect">
                                  <p:stCondLst>
                                    <p:cond delay="0"/>
                                  </p:stCondLst>
                                  <p:childTnLst>
                                    <p:set>
                                      <p:cBhvr>
                                        <p:cTn id="534" dur="1" fill="hold">
                                          <p:stCondLst>
                                            <p:cond delay="0"/>
                                          </p:stCondLst>
                                        </p:cTn>
                                        <p:tgtEl>
                                          <p:spTgt spid="304"/>
                                        </p:tgtEl>
                                        <p:attrNameLst>
                                          <p:attrName>style.visibility</p:attrName>
                                        </p:attrNameLst>
                                      </p:cBhvr>
                                      <p:to>
                                        <p:strVal val="visible"/>
                                      </p:to>
                                    </p:set>
                                    <p:anim calcmode="lin" valueType="num">
                                      <p:cBhvr additive="base">
                                        <p:cTn id="535" dur="200" fill="hold"/>
                                        <p:tgtEl>
                                          <p:spTgt spid="304"/>
                                        </p:tgtEl>
                                        <p:attrNameLst>
                                          <p:attrName>ppt_x</p:attrName>
                                        </p:attrNameLst>
                                      </p:cBhvr>
                                      <p:tavLst>
                                        <p:tav tm="0">
                                          <p:val>
                                            <p:strVal val="1+#ppt_w/2"/>
                                          </p:val>
                                        </p:tav>
                                        <p:tav tm="100000">
                                          <p:val>
                                            <p:strVal val="#ppt_x"/>
                                          </p:val>
                                        </p:tav>
                                      </p:tavLst>
                                    </p:anim>
                                    <p:anim calcmode="lin" valueType="num">
                                      <p:cBhvr additive="base">
                                        <p:cTn id="536" dur="200" fill="hold"/>
                                        <p:tgtEl>
                                          <p:spTgt spid="304"/>
                                        </p:tgtEl>
                                        <p:attrNameLst>
                                          <p:attrName>ppt_y</p:attrName>
                                        </p:attrNameLst>
                                      </p:cBhvr>
                                      <p:tavLst>
                                        <p:tav tm="0">
                                          <p:val>
                                            <p:strVal val="#ppt_y"/>
                                          </p:val>
                                        </p:tav>
                                        <p:tav tm="100000">
                                          <p:val>
                                            <p:strVal val="#ppt_y"/>
                                          </p:val>
                                        </p:tav>
                                      </p:tavLst>
                                    </p:anim>
                                  </p:childTnLst>
                                </p:cTn>
                              </p:par>
                              <p:par>
                                <p:cTn id="537" presetID="2" presetClass="entr" presetSubtype="2" fill="hold" nodeType="withEffect">
                                  <p:stCondLst>
                                    <p:cond delay="0"/>
                                  </p:stCondLst>
                                  <p:childTnLst>
                                    <p:set>
                                      <p:cBhvr>
                                        <p:cTn id="538" dur="1" fill="hold">
                                          <p:stCondLst>
                                            <p:cond delay="0"/>
                                          </p:stCondLst>
                                        </p:cTn>
                                        <p:tgtEl>
                                          <p:spTgt spid="305"/>
                                        </p:tgtEl>
                                        <p:attrNameLst>
                                          <p:attrName>style.visibility</p:attrName>
                                        </p:attrNameLst>
                                      </p:cBhvr>
                                      <p:to>
                                        <p:strVal val="visible"/>
                                      </p:to>
                                    </p:set>
                                    <p:anim calcmode="lin" valueType="num">
                                      <p:cBhvr additive="base">
                                        <p:cTn id="539" dur="200" fill="hold"/>
                                        <p:tgtEl>
                                          <p:spTgt spid="305"/>
                                        </p:tgtEl>
                                        <p:attrNameLst>
                                          <p:attrName>ppt_x</p:attrName>
                                        </p:attrNameLst>
                                      </p:cBhvr>
                                      <p:tavLst>
                                        <p:tav tm="0">
                                          <p:val>
                                            <p:strVal val="1+#ppt_w/2"/>
                                          </p:val>
                                        </p:tav>
                                        <p:tav tm="100000">
                                          <p:val>
                                            <p:strVal val="#ppt_x"/>
                                          </p:val>
                                        </p:tav>
                                      </p:tavLst>
                                    </p:anim>
                                    <p:anim calcmode="lin" valueType="num">
                                      <p:cBhvr additive="base">
                                        <p:cTn id="540" dur="200" fill="hold"/>
                                        <p:tgtEl>
                                          <p:spTgt spid="305"/>
                                        </p:tgtEl>
                                        <p:attrNameLst>
                                          <p:attrName>ppt_y</p:attrName>
                                        </p:attrNameLst>
                                      </p:cBhvr>
                                      <p:tavLst>
                                        <p:tav tm="0">
                                          <p:val>
                                            <p:strVal val="#ppt_y"/>
                                          </p:val>
                                        </p:tav>
                                        <p:tav tm="100000">
                                          <p:val>
                                            <p:strVal val="#ppt_y"/>
                                          </p:val>
                                        </p:tav>
                                      </p:tavLst>
                                    </p:anim>
                                  </p:childTnLst>
                                </p:cTn>
                              </p:par>
                              <p:par>
                                <p:cTn id="541" presetID="2" presetClass="entr" presetSubtype="2" fill="hold" nodeType="withEffect">
                                  <p:stCondLst>
                                    <p:cond delay="0"/>
                                  </p:stCondLst>
                                  <p:childTnLst>
                                    <p:set>
                                      <p:cBhvr>
                                        <p:cTn id="542" dur="1" fill="hold">
                                          <p:stCondLst>
                                            <p:cond delay="0"/>
                                          </p:stCondLst>
                                        </p:cTn>
                                        <p:tgtEl>
                                          <p:spTgt spid="307"/>
                                        </p:tgtEl>
                                        <p:attrNameLst>
                                          <p:attrName>style.visibility</p:attrName>
                                        </p:attrNameLst>
                                      </p:cBhvr>
                                      <p:to>
                                        <p:strVal val="visible"/>
                                      </p:to>
                                    </p:set>
                                    <p:anim calcmode="lin" valueType="num">
                                      <p:cBhvr additive="base">
                                        <p:cTn id="543" dur="200" fill="hold"/>
                                        <p:tgtEl>
                                          <p:spTgt spid="307"/>
                                        </p:tgtEl>
                                        <p:attrNameLst>
                                          <p:attrName>ppt_x</p:attrName>
                                        </p:attrNameLst>
                                      </p:cBhvr>
                                      <p:tavLst>
                                        <p:tav tm="0">
                                          <p:val>
                                            <p:strVal val="1+#ppt_w/2"/>
                                          </p:val>
                                        </p:tav>
                                        <p:tav tm="100000">
                                          <p:val>
                                            <p:strVal val="#ppt_x"/>
                                          </p:val>
                                        </p:tav>
                                      </p:tavLst>
                                    </p:anim>
                                    <p:anim calcmode="lin" valueType="num">
                                      <p:cBhvr additive="base">
                                        <p:cTn id="544" dur="200" fill="hold"/>
                                        <p:tgtEl>
                                          <p:spTgt spid="307"/>
                                        </p:tgtEl>
                                        <p:attrNameLst>
                                          <p:attrName>ppt_y</p:attrName>
                                        </p:attrNameLst>
                                      </p:cBhvr>
                                      <p:tavLst>
                                        <p:tav tm="0">
                                          <p:val>
                                            <p:strVal val="#ppt_y"/>
                                          </p:val>
                                        </p:tav>
                                        <p:tav tm="100000">
                                          <p:val>
                                            <p:strVal val="#ppt_y"/>
                                          </p:val>
                                        </p:tav>
                                      </p:tavLst>
                                    </p:anim>
                                  </p:childTnLst>
                                </p:cTn>
                              </p:par>
                              <p:par>
                                <p:cTn id="545" presetID="2" presetClass="entr" presetSubtype="2" fill="hold" nodeType="withEffect">
                                  <p:stCondLst>
                                    <p:cond delay="0"/>
                                  </p:stCondLst>
                                  <p:childTnLst>
                                    <p:set>
                                      <p:cBhvr>
                                        <p:cTn id="546" dur="1" fill="hold">
                                          <p:stCondLst>
                                            <p:cond delay="0"/>
                                          </p:stCondLst>
                                        </p:cTn>
                                        <p:tgtEl>
                                          <p:spTgt spid="308"/>
                                        </p:tgtEl>
                                        <p:attrNameLst>
                                          <p:attrName>style.visibility</p:attrName>
                                        </p:attrNameLst>
                                      </p:cBhvr>
                                      <p:to>
                                        <p:strVal val="visible"/>
                                      </p:to>
                                    </p:set>
                                    <p:anim calcmode="lin" valueType="num">
                                      <p:cBhvr additive="base">
                                        <p:cTn id="547" dur="200" fill="hold"/>
                                        <p:tgtEl>
                                          <p:spTgt spid="308"/>
                                        </p:tgtEl>
                                        <p:attrNameLst>
                                          <p:attrName>ppt_x</p:attrName>
                                        </p:attrNameLst>
                                      </p:cBhvr>
                                      <p:tavLst>
                                        <p:tav tm="0">
                                          <p:val>
                                            <p:strVal val="1+#ppt_w/2"/>
                                          </p:val>
                                        </p:tav>
                                        <p:tav tm="100000">
                                          <p:val>
                                            <p:strVal val="#ppt_x"/>
                                          </p:val>
                                        </p:tav>
                                      </p:tavLst>
                                    </p:anim>
                                    <p:anim calcmode="lin" valueType="num">
                                      <p:cBhvr additive="base">
                                        <p:cTn id="548" dur="200" fill="hold"/>
                                        <p:tgtEl>
                                          <p:spTgt spid="308"/>
                                        </p:tgtEl>
                                        <p:attrNameLst>
                                          <p:attrName>ppt_y</p:attrName>
                                        </p:attrNameLst>
                                      </p:cBhvr>
                                      <p:tavLst>
                                        <p:tav tm="0">
                                          <p:val>
                                            <p:strVal val="#ppt_y"/>
                                          </p:val>
                                        </p:tav>
                                        <p:tav tm="100000">
                                          <p:val>
                                            <p:strVal val="#ppt_y"/>
                                          </p:val>
                                        </p:tav>
                                      </p:tavLst>
                                    </p:anim>
                                  </p:childTnLst>
                                </p:cTn>
                              </p:par>
                            </p:childTnLst>
                          </p:cTn>
                        </p:par>
                        <p:par>
                          <p:cTn id="549" fill="hold">
                            <p:stCondLst>
                              <p:cond delay="200"/>
                            </p:stCondLst>
                            <p:childTnLst>
                              <p:par>
                                <p:cTn id="550" presetID="2" presetClass="entr" presetSubtype="2" fill="hold" nodeType="afterEffect">
                                  <p:stCondLst>
                                    <p:cond delay="0"/>
                                  </p:stCondLst>
                                  <p:childTnLst>
                                    <p:set>
                                      <p:cBhvr>
                                        <p:cTn id="551" dur="1" fill="hold">
                                          <p:stCondLst>
                                            <p:cond delay="0"/>
                                          </p:stCondLst>
                                        </p:cTn>
                                        <p:tgtEl>
                                          <p:spTgt spid="270"/>
                                        </p:tgtEl>
                                        <p:attrNameLst>
                                          <p:attrName>style.visibility</p:attrName>
                                        </p:attrNameLst>
                                      </p:cBhvr>
                                      <p:to>
                                        <p:strVal val="visible"/>
                                      </p:to>
                                    </p:set>
                                    <p:anim calcmode="lin" valueType="num">
                                      <p:cBhvr additive="base">
                                        <p:cTn id="552" dur="200" fill="hold"/>
                                        <p:tgtEl>
                                          <p:spTgt spid="270"/>
                                        </p:tgtEl>
                                        <p:attrNameLst>
                                          <p:attrName>ppt_x</p:attrName>
                                        </p:attrNameLst>
                                      </p:cBhvr>
                                      <p:tavLst>
                                        <p:tav tm="0">
                                          <p:val>
                                            <p:strVal val="1+#ppt_w/2"/>
                                          </p:val>
                                        </p:tav>
                                        <p:tav tm="100000">
                                          <p:val>
                                            <p:strVal val="#ppt_x"/>
                                          </p:val>
                                        </p:tav>
                                      </p:tavLst>
                                    </p:anim>
                                    <p:anim calcmode="lin" valueType="num">
                                      <p:cBhvr additive="base">
                                        <p:cTn id="553" dur="200" fill="hold"/>
                                        <p:tgtEl>
                                          <p:spTgt spid="270"/>
                                        </p:tgtEl>
                                        <p:attrNameLst>
                                          <p:attrName>ppt_y</p:attrName>
                                        </p:attrNameLst>
                                      </p:cBhvr>
                                      <p:tavLst>
                                        <p:tav tm="0">
                                          <p:val>
                                            <p:strVal val="#ppt_y"/>
                                          </p:val>
                                        </p:tav>
                                        <p:tav tm="100000">
                                          <p:val>
                                            <p:strVal val="#ppt_y"/>
                                          </p:val>
                                        </p:tav>
                                      </p:tavLst>
                                    </p:anim>
                                  </p:childTnLst>
                                </p:cTn>
                              </p:par>
                              <p:par>
                                <p:cTn id="554" presetID="2" presetClass="entr" presetSubtype="2" fill="hold" nodeType="withEffect">
                                  <p:stCondLst>
                                    <p:cond delay="0"/>
                                  </p:stCondLst>
                                  <p:childTnLst>
                                    <p:set>
                                      <p:cBhvr>
                                        <p:cTn id="555" dur="1" fill="hold">
                                          <p:stCondLst>
                                            <p:cond delay="0"/>
                                          </p:stCondLst>
                                        </p:cTn>
                                        <p:tgtEl>
                                          <p:spTgt spid="271"/>
                                        </p:tgtEl>
                                        <p:attrNameLst>
                                          <p:attrName>style.visibility</p:attrName>
                                        </p:attrNameLst>
                                      </p:cBhvr>
                                      <p:to>
                                        <p:strVal val="visible"/>
                                      </p:to>
                                    </p:set>
                                    <p:anim calcmode="lin" valueType="num">
                                      <p:cBhvr additive="base">
                                        <p:cTn id="556" dur="200" fill="hold"/>
                                        <p:tgtEl>
                                          <p:spTgt spid="271"/>
                                        </p:tgtEl>
                                        <p:attrNameLst>
                                          <p:attrName>ppt_x</p:attrName>
                                        </p:attrNameLst>
                                      </p:cBhvr>
                                      <p:tavLst>
                                        <p:tav tm="0">
                                          <p:val>
                                            <p:strVal val="1+#ppt_w/2"/>
                                          </p:val>
                                        </p:tav>
                                        <p:tav tm="100000">
                                          <p:val>
                                            <p:strVal val="#ppt_x"/>
                                          </p:val>
                                        </p:tav>
                                      </p:tavLst>
                                    </p:anim>
                                    <p:anim calcmode="lin" valueType="num">
                                      <p:cBhvr additive="base">
                                        <p:cTn id="557" dur="200" fill="hold"/>
                                        <p:tgtEl>
                                          <p:spTgt spid="271"/>
                                        </p:tgtEl>
                                        <p:attrNameLst>
                                          <p:attrName>ppt_y</p:attrName>
                                        </p:attrNameLst>
                                      </p:cBhvr>
                                      <p:tavLst>
                                        <p:tav tm="0">
                                          <p:val>
                                            <p:strVal val="#ppt_y"/>
                                          </p:val>
                                        </p:tav>
                                        <p:tav tm="100000">
                                          <p:val>
                                            <p:strVal val="#ppt_y"/>
                                          </p:val>
                                        </p:tav>
                                      </p:tavLst>
                                    </p:anim>
                                  </p:childTnLst>
                                </p:cTn>
                              </p:par>
                              <p:par>
                                <p:cTn id="558" presetID="2" presetClass="entr" presetSubtype="2" fill="hold" nodeType="withEffect">
                                  <p:stCondLst>
                                    <p:cond delay="0"/>
                                  </p:stCondLst>
                                  <p:childTnLst>
                                    <p:set>
                                      <p:cBhvr>
                                        <p:cTn id="559" dur="1" fill="hold">
                                          <p:stCondLst>
                                            <p:cond delay="0"/>
                                          </p:stCondLst>
                                        </p:cTn>
                                        <p:tgtEl>
                                          <p:spTgt spid="272"/>
                                        </p:tgtEl>
                                        <p:attrNameLst>
                                          <p:attrName>style.visibility</p:attrName>
                                        </p:attrNameLst>
                                      </p:cBhvr>
                                      <p:to>
                                        <p:strVal val="visible"/>
                                      </p:to>
                                    </p:set>
                                    <p:anim calcmode="lin" valueType="num">
                                      <p:cBhvr additive="base">
                                        <p:cTn id="560" dur="200" fill="hold"/>
                                        <p:tgtEl>
                                          <p:spTgt spid="272"/>
                                        </p:tgtEl>
                                        <p:attrNameLst>
                                          <p:attrName>ppt_x</p:attrName>
                                        </p:attrNameLst>
                                      </p:cBhvr>
                                      <p:tavLst>
                                        <p:tav tm="0">
                                          <p:val>
                                            <p:strVal val="1+#ppt_w/2"/>
                                          </p:val>
                                        </p:tav>
                                        <p:tav tm="100000">
                                          <p:val>
                                            <p:strVal val="#ppt_x"/>
                                          </p:val>
                                        </p:tav>
                                      </p:tavLst>
                                    </p:anim>
                                    <p:anim calcmode="lin" valueType="num">
                                      <p:cBhvr additive="base">
                                        <p:cTn id="561" dur="200" fill="hold"/>
                                        <p:tgtEl>
                                          <p:spTgt spid="272"/>
                                        </p:tgtEl>
                                        <p:attrNameLst>
                                          <p:attrName>ppt_y</p:attrName>
                                        </p:attrNameLst>
                                      </p:cBhvr>
                                      <p:tavLst>
                                        <p:tav tm="0">
                                          <p:val>
                                            <p:strVal val="#ppt_y"/>
                                          </p:val>
                                        </p:tav>
                                        <p:tav tm="100000">
                                          <p:val>
                                            <p:strVal val="#ppt_y"/>
                                          </p:val>
                                        </p:tav>
                                      </p:tavLst>
                                    </p:anim>
                                  </p:childTnLst>
                                </p:cTn>
                              </p:par>
                              <p:par>
                                <p:cTn id="562" presetID="2" presetClass="entr" presetSubtype="2" fill="hold" nodeType="withEffect">
                                  <p:stCondLst>
                                    <p:cond delay="0"/>
                                  </p:stCondLst>
                                  <p:childTnLst>
                                    <p:set>
                                      <p:cBhvr>
                                        <p:cTn id="563" dur="1" fill="hold">
                                          <p:stCondLst>
                                            <p:cond delay="0"/>
                                          </p:stCondLst>
                                        </p:cTn>
                                        <p:tgtEl>
                                          <p:spTgt spid="273"/>
                                        </p:tgtEl>
                                        <p:attrNameLst>
                                          <p:attrName>style.visibility</p:attrName>
                                        </p:attrNameLst>
                                      </p:cBhvr>
                                      <p:to>
                                        <p:strVal val="visible"/>
                                      </p:to>
                                    </p:set>
                                    <p:anim calcmode="lin" valueType="num">
                                      <p:cBhvr additive="base">
                                        <p:cTn id="564" dur="200" fill="hold"/>
                                        <p:tgtEl>
                                          <p:spTgt spid="273"/>
                                        </p:tgtEl>
                                        <p:attrNameLst>
                                          <p:attrName>ppt_x</p:attrName>
                                        </p:attrNameLst>
                                      </p:cBhvr>
                                      <p:tavLst>
                                        <p:tav tm="0">
                                          <p:val>
                                            <p:strVal val="1+#ppt_w/2"/>
                                          </p:val>
                                        </p:tav>
                                        <p:tav tm="100000">
                                          <p:val>
                                            <p:strVal val="#ppt_x"/>
                                          </p:val>
                                        </p:tav>
                                      </p:tavLst>
                                    </p:anim>
                                    <p:anim calcmode="lin" valueType="num">
                                      <p:cBhvr additive="base">
                                        <p:cTn id="565" dur="200" fill="hold"/>
                                        <p:tgtEl>
                                          <p:spTgt spid="273"/>
                                        </p:tgtEl>
                                        <p:attrNameLst>
                                          <p:attrName>ppt_y</p:attrName>
                                        </p:attrNameLst>
                                      </p:cBhvr>
                                      <p:tavLst>
                                        <p:tav tm="0">
                                          <p:val>
                                            <p:strVal val="#ppt_y"/>
                                          </p:val>
                                        </p:tav>
                                        <p:tav tm="100000">
                                          <p:val>
                                            <p:strVal val="#ppt_y"/>
                                          </p:val>
                                        </p:tav>
                                      </p:tavLst>
                                    </p:anim>
                                  </p:childTnLst>
                                </p:cTn>
                              </p:par>
                              <p:par>
                                <p:cTn id="566" presetID="2" presetClass="entr" presetSubtype="2" fill="hold" nodeType="withEffect">
                                  <p:stCondLst>
                                    <p:cond delay="0"/>
                                  </p:stCondLst>
                                  <p:childTnLst>
                                    <p:set>
                                      <p:cBhvr>
                                        <p:cTn id="567" dur="1" fill="hold">
                                          <p:stCondLst>
                                            <p:cond delay="0"/>
                                          </p:stCondLst>
                                        </p:cTn>
                                        <p:tgtEl>
                                          <p:spTgt spid="274"/>
                                        </p:tgtEl>
                                        <p:attrNameLst>
                                          <p:attrName>style.visibility</p:attrName>
                                        </p:attrNameLst>
                                      </p:cBhvr>
                                      <p:to>
                                        <p:strVal val="visible"/>
                                      </p:to>
                                    </p:set>
                                    <p:anim calcmode="lin" valueType="num">
                                      <p:cBhvr additive="base">
                                        <p:cTn id="568" dur="200" fill="hold"/>
                                        <p:tgtEl>
                                          <p:spTgt spid="274"/>
                                        </p:tgtEl>
                                        <p:attrNameLst>
                                          <p:attrName>ppt_x</p:attrName>
                                        </p:attrNameLst>
                                      </p:cBhvr>
                                      <p:tavLst>
                                        <p:tav tm="0">
                                          <p:val>
                                            <p:strVal val="1+#ppt_w/2"/>
                                          </p:val>
                                        </p:tav>
                                        <p:tav tm="100000">
                                          <p:val>
                                            <p:strVal val="#ppt_x"/>
                                          </p:val>
                                        </p:tav>
                                      </p:tavLst>
                                    </p:anim>
                                    <p:anim calcmode="lin" valueType="num">
                                      <p:cBhvr additive="base">
                                        <p:cTn id="569" dur="200" fill="hold"/>
                                        <p:tgtEl>
                                          <p:spTgt spid="274"/>
                                        </p:tgtEl>
                                        <p:attrNameLst>
                                          <p:attrName>ppt_y</p:attrName>
                                        </p:attrNameLst>
                                      </p:cBhvr>
                                      <p:tavLst>
                                        <p:tav tm="0">
                                          <p:val>
                                            <p:strVal val="#ppt_y"/>
                                          </p:val>
                                        </p:tav>
                                        <p:tav tm="100000">
                                          <p:val>
                                            <p:strVal val="#ppt_y"/>
                                          </p:val>
                                        </p:tav>
                                      </p:tavLst>
                                    </p:anim>
                                  </p:childTnLst>
                                </p:cTn>
                              </p:par>
                              <p:par>
                                <p:cTn id="570" presetID="2" presetClass="entr" presetSubtype="2" fill="hold" nodeType="withEffect">
                                  <p:stCondLst>
                                    <p:cond delay="0"/>
                                  </p:stCondLst>
                                  <p:childTnLst>
                                    <p:set>
                                      <p:cBhvr>
                                        <p:cTn id="571" dur="1" fill="hold">
                                          <p:stCondLst>
                                            <p:cond delay="0"/>
                                          </p:stCondLst>
                                        </p:cTn>
                                        <p:tgtEl>
                                          <p:spTgt spid="275"/>
                                        </p:tgtEl>
                                        <p:attrNameLst>
                                          <p:attrName>style.visibility</p:attrName>
                                        </p:attrNameLst>
                                      </p:cBhvr>
                                      <p:to>
                                        <p:strVal val="visible"/>
                                      </p:to>
                                    </p:set>
                                    <p:anim calcmode="lin" valueType="num">
                                      <p:cBhvr additive="base">
                                        <p:cTn id="572" dur="200" fill="hold"/>
                                        <p:tgtEl>
                                          <p:spTgt spid="275"/>
                                        </p:tgtEl>
                                        <p:attrNameLst>
                                          <p:attrName>ppt_x</p:attrName>
                                        </p:attrNameLst>
                                      </p:cBhvr>
                                      <p:tavLst>
                                        <p:tav tm="0">
                                          <p:val>
                                            <p:strVal val="1+#ppt_w/2"/>
                                          </p:val>
                                        </p:tav>
                                        <p:tav tm="100000">
                                          <p:val>
                                            <p:strVal val="#ppt_x"/>
                                          </p:val>
                                        </p:tav>
                                      </p:tavLst>
                                    </p:anim>
                                    <p:anim calcmode="lin" valueType="num">
                                      <p:cBhvr additive="base">
                                        <p:cTn id="573" dur="200" fill="hold"/>
                                        <p:tgtEl>
                                          <p:spTgt spid="275"/>
                                        </p:tgtEl>
                                        <p:attrNameLst>
                                          <p:attrName>ppt_y</p:attrName>
                                        </p:attrNameLst>
                                      </p:cBhvr>
                                      <p:tavLst>
                                        <p:tav tm="0">
                                          <p:val>
                                            <p:strVal val="#ppt_y"/>
                                          </p:val>
                                        </p:tav>
                                        <p:tav tm="100000">
                                          <p:val>
                                            <p:strVal val="#ppt_y"/>
                                          </p:val>
                                        </p:tav>
                                      </p:tavLst>
                                    </p:anim>
                                  </p:childTnLst>
                                </p:cTn>
                              </p:par>
                              <p:par>
                                <p:cTn id="574" presetID="2" presetClass="entr" presetSubtype="2" fill="hold" nodeType="withEffect">
                                  <p:stCondLst>
                                    <p:cond delay="0"/>
                                  </p:stCondLst>
                                  <p:childTnLst>
                                    <p:set>
                                      <p:cBhvr>
                                        <p:cTn id="575" dur="1" fill="hold">
                                          <p:stCondLst>
                                            <p:cond delay="0"/>
                                          </p:stCondLst>
                                        </p:cTn>
                                        <p:tgtEl>
                                          <p:spTgt spid="276"/>
                                        </p:tgtEl>
                                        <p:attrNameLst>
                                          <p:attrName>style.visibility</p:attrName>
                                        </p:attrNameLst>
                                      </p:cBhvr>
                                      <p:to>
                                        <p:strVal val="visible"/>
                                      </p:to>
                                    </p:set>
                                    <p:anim calcmode="lin" valueType="num">
                                      <p:cBhvr additive="base">
                                        <p:cTn id="576" dur="200" fill="hold"/>
                                        <p:tgtEl>
                                          <p:spTgt spid="276"/>
                                        </p:tgtEl>
                                        <p:attrNameLst>
                                          <p:attrName>ppt_x</p:attrName>
                                        </p:attrNameLst>
                                      </p:cBhvr>
                                      <p:tavLst>
                                        <p:tav tm="0">
                                          <p:val>
                                            <p:strVal val="1+#ppt_w/2"/>
                                          </p:val>
                                        </p:tav>
                                        <p:tav tm="100000">
                                          <p:val>
                                            <p:strVal val="#ppt_x"/>
                                          </p:val>
                                        </p:tav>
                                      </p:tavLst>
                                    </p:anim>
                                    <p:anim calcmode="lin" valueType="num">
                                      <p:cBhvr additive="base">
                                        <p:cTn id="577" dur="200" fill="hold"/>
                                        <p:tgtEl>
                                          <p:spTgt spid="276"/>
                                        </p:tgtEl>
                                        <p:attrNameLst>
                                          <p:attrName>ppt_y</p:attrName>
                                        </p:attrNameLst>
                                      </p:cBhvr>
                                      <p:tavLst>
                                        <p:tav tm="0">
                                          <p:val>
                                            <p:strVal val="#ppt_y"/>
                                          </p:val>
                                        </p:tav>
                                        <p:tav tm="100000">
                                          <p:val>
                                            <p:strVal val="#ppt_y"/>
                                          </p:val>
                                        </p:tav>
                                      </p:tavLst>
                                    </p:anim>
                                  </p:childTnLst>
                                </p:cTn>
                              </p:par>
                              <p:par>
                                <p:cTn id="578" presetID="2" presetClass="entr" presetSubtype="2" fill="hold" nodeType="withEffect">
                                  <p:stCondLst>
                                    <p:cond delay="0"/>
                                  </p:stCondLst>
                                  <p:childTnLst>
                                    <p:set>
                                      <p:cBhvr>
                                        <p:cTn id="579" dur="1" fill="hold">
                                          <p:stCondLst>
                                            <p:cond delay="0"/>
                                          </p:stCondLst>
                                        </p:cTn>
                                        <p:tgtEl>
                                          <p:spTgt spid="277"/>
                                        </p:tgtEl>
                                        <p:attrNameLst>
                                          <p:attrName>style.visibility</p:attrName>
                                        </p:attrNameLst>
                                      </p:cBhvr>
                                      <p:to>
                                        <p:strVal val="visible"/>
                                      </p:to>
                                    </p:set>
                                    <p:anim calcmode="lin" valueType="num">
                                      <p:cBhvr additive="base">
                                        <p:cTn id="580" dur="200" fill="hold"/>
                                        <p:tgtEl>
                                          <p:spTgt spid="277"/>
                                        </p:tgtEl>
                                        <p:attrNameLst>
                                          <p:attrName>ppt_x</p:attrName>
                                        </p:attrNameLst>
                                      </p:cBhvr>
                                      <p:tavLst>
                                        <p:tav tm="0">
                                          <p:val>
                                            <p:strVal val="1+#ppt_w/2"/>
                                          </p:val>
                                        </p:tav>
                                        <p:tav tm="100000">
                                          <p:val>
                                            <p:strVal val="#ppt_x"/>
                                          </p:val>
                                        </p:tav>
                                      </p:tavLst>
                                    </p:anim>
                                    <p:anim calcmode="lin" valueType="num">
                                      <p:cBhvr additive="base">
                                        <p:cTn id="581" dur="200" fill="hold"/>
                                        <p:tgtEl>
                                          <p:spTgt spid="277"/>
                                        </p:tgtEl>
                                        <p:attrNameLst>
                                          <p:attrName>ppt_y</p:attrName>
                                        </p:attrNameLst>
                                      </p:cBhvr>
                                      <p:tavLst>
                                        <p:tav tm="0">
                                          <p:val>
                                            <p:strVal val="#ppt_y"/>
                                          </p:val>
                                        </p:tav>
                                        <p:tav tm="100000">
                                          <p:val>
                                            <p:strVal val="#ppt_y"/>
                                          </p:val>
                                        </p:tav>
                                      </p:tavLst>
                                    </p:anim>
                                  </p:childTnLst>
                                </p:cTn>
                              </p:par>
                              <p:par>
                                <p:cTn id="582" presetID="2" presetClass="entr" presetSubtype="2" fill="hold" nodeType="withEffect">
                                  <p:stCondLst>
                                    <p:cond delay="0"/>
                                  </p:stCondLst>
                                  <p:childTnLst>
                                    <p:set>
                                      <p:cBhvr>
                                        <p:cTn id="583" dur="1" fill="hold">
                                          <p:stCondLst>
                                            <p:cond delay="0"/>
                                          </p:stCondLst>
                                        </p:cTn>
                                        <p:tgtEl>
                                          <p:spTgt spid="278"/>
                                        </p:tgtEl>
                                        <p:attrNameLst>
                                          <p:attrName>style.visibility</p:attrName>
                                        </p:attrNameLst>
                                      </p:cBhvr>
                                      <p:to>
                                        <p:strVal val="visible"/>
                                      </p:to>
                                    </p:set>
                                    <p:anim calcmode="lin" valueType="num">
                                      <p:cBhvr additive="base">
                                        <p:cTn id="584" dur="200" fill="hold"/>
                                        <p:tgtEl>
                                          <p:spTgt spid="278"/>
                                        </p:tgtEl>
                                        <p:attrNameLst>
                                          <p:attrName>ppt_x</p:attrName>
                                        </p:attrNameLst>
                                      </p:cBhvr>
                                      <p:tavLst>
                                        <p:tav tm="0">
                                          <p:val>
                                            <p:strVal val="1+#ppt_w/2"/>
                                          </p:val>
                                        </p:tav>
                                        <p:tav tm="100000">
                                          <p:val>
                                            <p:strVal val="#ppt_x"/>
                                          </p:val>
                                        </p:tav>
                                      </p:tavLst>
                                    </p:anim>
                                    <p:anim calcmode="lin" valueType="num">
                                      <p:cBhvr additive="base">
                                        <p:cTn id="585" dur="200" fill="hold"/>
                                        <p:tgtEl>
                                          <p:spTgt spid="278"/>
                                        </p:tgtEl>
                                        <p:attrNameLst>
                                          <p:attrName>ppt_y</p:attrName>
                                        </p:attrNameLst>
                                      </p:cBhvr>
                                      <p:tavLst>
                                        <p:tav tm="0">
                                          <p:val>
                                            <p:strVal val="#ppt_y"/>
                                          </p:val>
                                        </p:tav>
                                        <p:tav tm="100000">
                                          <p:val>
                                            <p:strVal val="#ppt_y"/>
                                          </p:val>
                                        </p:tav>
                                      </p:tavLst>
                                    </p:anim>
                                  </p:childTnLst>
                                </p:cTn>
                              </p:par>
                              <p:par>
                                <p:cTn id="586" presetID="2" presetClass="entr" presetSubtype="2" fill="hold" nodeType="withEffect">
                                  <p:stCondLst>
                                    <p:cond delay="0"/>
                                  </p:stCondLst>
                                  <p:childTnLst>
                                    <p:set>
                                      <p:cBhvr>
                                        <p:cTn id="587" dur="1" fill="hold">
                                          <p:stCondLst>
                                            <p:cond delay="0"/>
                                          </p:stCondLst>
                                        </p:cTn>
                                        <p:tgtEl>
                                          <p:spTgt spid="279"/>
                                        </p:tgtEl>
                                        <p:attrNameLst>
                                          <p:attrName>style.visibility</p:attrName>
                                        </p:attrNameLst>
                                      </p:cBhvr>
                                      <p:to>
                                        <p:strVal val="visible"/>
                                      </p:to>
                                    </p:set>
                                    <p:anim calcmode="lin" valueType="num">
                                      <p:cBhvr additive="base">
                                        <p:cTn id="588" dur="200" fill="hold"/>
                                        <p:tgtEl>
                                          <p:spTgt spid="279"/>
                                        </p:tgtEl>
                                        <p:attrNameLst>
                                          <p:attrName>ppt_x</p:attrName>
                                        </p:attrNameLst>
                                      </p:cBhvr>
                                      <p:tavLst>
                                        <p:tav tm="0">
                                          <p:val>
                                            <p:strVal val="1+#ppt_w/2"/>
                                          </p:val>
                                        </p:tav>
                                        <p:tav tm="100000">
                                          <p:val>
                                            <p:strVal val="#ppt_x"/>
                                          </p:val>
                                        </p:tav>
                                      </p:tavLst>
                                    </p:anim>
                                    <p:anim calcmode="lin" valueType="num">
                                      <p:cBhvr additive="base">
                                        <p:cTn id="589" dur="200" fill="hold"/>
                                        <p:tgtEl>
                                          <p:spTgt spid="279"/>
                                        </p:tgtEl>
                                        <p:attrNameLst>
                                          <p:attrName>ppt_y</p:attrName>
                                        </p:attrNameLst>
                                      </p:cBhvr>
                                      <p:tavLst>
                                        <p:tav tm="0">
                                          <p:val>
                                            <p:strVal val="#ppt_y"/>
                                          </p:val>
                                        </p:tav>
                                        <p:tav tm="100000">
                                          <p:val>
                                            <p:strVal val="#ppt_y"/>
                                          </p:val>
                                        </p:tav>
                                      </p:tavLst>
                                    </p:anim>
                                  </p:childTnLst>
                                </p:cTn>
                              </p:par>
                              <p:par>
                                <p:cTn id="590" presetID="2" presetClass="entr" presetSubtype="2" fill="hold" nodeType="withEffect">
                                  <p:stCondLst>
                                    <p:cond delay="0"/>
                                  </p:stCondLst>
                                  <p:childTnLst>
                                    <p:set>
                                      <p:cBhvr>
                                        <p:cTn id="591" dur="1" fill="hold">
                                          <p:stCondLst>
                                            <p:cond delay="0"/>
                                          </p:stCondLst>
                                        </p:cTn>
                                        <p:tgtEl>
                                          <p:spTgt spid="280"/>
                                        </p:tgtEl>
                                        <p:attrNameLst>
                                          <p:attrName>style.visibility</p:attrName>
                                        </p:attrNameLst>
                                      </p:cBhvr>
                                      <p:to>
                                        <p:strVal val="visible"/>
                                      </p:to>
                                    </p:set>
                                    <p:anim calcmode="lin" valueType="num">
                                      <p:cBhvr additive="base">
                                        <p:cTn id="592" dur="200" fill="hold"/>
                                        <p:tgtEl>
                                          <p:spTgt spid="280"/>
                                        </p:tgtEl>
                                        <p:attrNameLst>
                                          <p:attrName>ppt_x</p:attrName>
                                        </p:attrNameLst>
                                      </p:cBhvr>
                                      <p:tavLst>
                                        <p:tav tm="0">
                                          <p:val>
                                            <p:strVal val="1+#ppt_w/2"/>
                                          </p:val>
                                        </p:tav>
                                        <p:tav tm="100000">
                                          <p:val>
                                            <p:strVal val="#ppt_x"/>
                                          </p:val>
                                        </p:tav>
                                      </p:tavLst>
                                    </p:anim>
                                    <p:anim calcmode="lin" valueType="num">
                                      <p:cBhvr additive="base">
                                        <p:cTn id="593" dur="200" fill="hold"/>
                                        <p:tgtEl>
                                          <p:spTgt spid="280"/>
                                        </p:tgtEl>
                                        <p:attrNameLst>
                                          <p:attrName>ppt_y</p:attrName>
                                        </p:attrNameLst>
                                      </p:cBhvr>
                                      <p:tavLst>
                                        <p:tav tm="0">
                                          <p:val>
                                            <p:strVal val="#ppt_y"/>
                                          </p:val>
                                        </p:tav>
                                        <p:tav tm="100000">
                                          <p:val>
                                            <p:strVal val="#ppt_y"/>
                                          </p:val>
                                        </p:tav>
                                      </p:tavLst>
                                    </p:anim>
                                  </p:childTnLst>
                                </p:cTn>
                              </p:par>
                              <p:par>
                                <p:cTn id="594" presetID="2" presetClass="entr" presetSubtype="2" fill="hold" nodeType="withEffect">
                                  <p:stCondLst>
                                    <p:cond delay="0"/>
                                  </p:stCondLst>
                                  <p:childTnLst>
                                    <p:set>
                                      <p:cBhvr>
                                        <p:cTn id="595" dur="1" fill="hold">
                                          <p:stCondLst>
                                            <p:cond delay="0"/>
                                          </p:stCondLst>
                                        </p:cTn>
                                        <p:tgtEl>
                                          <p:spTgt spid="281"/>
                                        </p:tgtEl>
                                        <p:attrNameLst>
                                          <p:attrName>style.visibility</p:attrName>
                                        </p:attrNameLst>
                                      </p:cBhvr>
                                      <p:to>
                                        <p:strVal val="visible"/>
                                      </p:to>
                                    </p:set>
                                    <p:anim calcmode="lin" valueType="num">
                                      <p:cBhvr additive="base">
                                        <p:cTn id="596" dur="200" fill="hold"/>
                                        <p:tgtEl>
                                          <p:spTgt spid="281"/>
                                        </p:tgtEl>
                                        <p:attrNameLst>
                                          <p:attrName>ppt_x</p:attrName>
                                        </p:attrNameLst>
                                      </p:cBhvr>
                                      <p:tavLst>
                                        <p:tav tm="0">
                                          <p:val>
                                            <p:strVal val="1+#ppt_w/2"/>
                                          </p:val>
                                        </p:tav>
                                        <p:tav tm="100000">
                                          <p:val>
                                            <p:strVal val="#ppt_x"/>
                                          </p:val>
                                        </p:tav>
                                      </p:tavLst>
                                    </p:anim>
                                    <p:anim calcmode="lin" valueType="num">
                                      <p:cBhvr additive="base">
                                        <p:cTn id="597" dur="200" fill="hold"/>
                                        <p:tgtEl>
                                          <p:spTgt spid="281"/>
                                        </p:tgtEl>
                                        <p:attrNameLst>
                                          <p:attrName>ppt_y</p:attrName>
                                        </p:attrNameLst>
                                      </p:cBhvr>
                                      <p:tavLst>
                                        <p:tav tm="0">
                                          <p:val>
                                            <p:strVal val="#ppt_y"/>
                                          </p:val>
                                        </p:tav>
                                        <p:tav tm="100000">
                                          <p:val>
                                            <p:strVal val="#ppt_y"/>
                                          </p:val>
                                        </p:tav>
                                      </p:tavLst>
                                    </p:anim>
                                  </p:childTnLst>
                                </p:cTn>
                              </p:par>
                              <p:par>
                                <p:cTn id="598" presetID="2" presetClass="entr" presetSubtype="2" fill="hold" nodeType="withEffect">
                                  <p:stCondLst>
                                    <p:cond delay="0"/>
                                  </p:stCondLst>
                                  <p:childTnLst>
                                    <p:set>
                                      <p:cBhvr>
                                        <p:cTn id="599" dur="1" fill="hold">
                                          <p:stCondLst>
                                            <p:cond delay="0"/>
                                          </p:stCondLst>
                                        </p:cTn>
                                        <p:tgtEl>
                                          <p:spTgt spid="282"/>
                                        </p:tgtEl>
                                        <p:attrNameLst>
                                          <p:attrName>style.visibility</p:attrName>
                                        </p:attrNameLst>
                                      </p:cBhvr>
                                      <p:to>
                                        <p:strVal val="visible"/>
                                      </p:to>
                                    </p:set>
                                    <p:anim calcmode="lin" valueType="num">
                                      <p:cBhvr additive="base">
                                        <p:cTn id="600" dur="200" fill="hold"/>
                                        <p:tgtEl>
                                          <p:spTgt spid="282"/>
                                        </p:tgtEl>
                                        <p:attrNameLst>
                                          <p:attrName>ppt_x</p:attrName>
                                        </p:attrNameLst>
                                      </p:cBhvr>
                                      <p:tavLst>
                                        <p:tav tm="0">
                                          <p:val>
                                            <p:strVal val="1+#ppt_w/2"/>
                                          </p:val>
                                        </p:tav>
                                        <p:tav tm="100000">
                                          <p:val>
                                            <p:strVal val="#ppt_x"/>
                                          </p:val>
                                        </p:tav>
                                      </p:tavLst>
                                    </p:anim>
                                    <p:anim calcmode="lin" valueType="num">
                                      <p:cBhvr additive="base">
                                        <p:cTn id="601" dur="200" fill="hold"/>
                                        <p:tgtEl>
                                          <p:spTgt spid="282"/>
                                        </p:tgtEl>
                                        <p:attrNameLst>
                                          <p:attrName>ppt_y</p:attrName>
                                        </p:attrNameLst>
                                      </p:cBhvr>
                                      <p:tavLst>
                                        <p:tav tm="0">
                                          <p:val>
                                            <p:strVal val="#ppt_y"/>
                                          </p:val>
                                        </p:tav>
                                        <p:tav tm="100000">
                                          <p:val>
                                            <p:strVal val="#ppt_y"/>
                                          </p:val>
                                        </p:tav>
                                      </p:tavLst>
                                    </p:anim>
                                  </p:childTnLst>
                                </p:cTn>
                              </p:par>
                              <p:par>
                                <p:cTn id="602" presetID="2" presetClass="entr" presetSubtype="2" fill="hold" nodeType="withEffect">
                                  <p:stCondLst>
                                    <p:cond delay="0"/>
                                  </p:stCondLst>
                                  <p:childTnLst>
                                    <p:set>
                                      <p:cBhvr>
                                        <p:cTn id="603" dur="1" fill="hold">
                                          <p:stCondLst>
                                            <p:cond delay="0"/>
                                          </p:stCondLst>
                                        </p:cTn>
                                        <p:tgtEl>
                                          <p:spTgt spid="283"/>
                                        </p:tgtEl>
                                        <p:attrNameLst>
                                          <p:attrName>style.visibility</p:attrName>
                                        </p:attrNameLst>
                                      </p:cBhvr>
                                      <p:to>
                                        <p:strVal val="visible"/>
                                      </p:to>
                                    </p:set>
                                    <p:anim calcmode="lin" valueType="num">
                                      <p:cBhvr additive="base">
                                        <p:cTn id="604" dur="200" fill="hold"/>
                                        <p:tgtEl>
                                          <p:spTgt spid="283"/>
                                        </p:tgtEl>
                                        <p:attrNameLst>
                                          <p:attrName>ppt_x</p:attrName>
                                        </p:attrNameLst>
                                      </p:cBhvr>
                                      <p:tavLst>
                                        <p:tav tm="0">
                                          <p:val>
                                            <p:strVal val="1+#ppt_w/2"/>
                                          </p:val>
                                        </p:tav>
                                        <p:tav tm="100000">
                                          <p:val>
                                            <p:strVal val="#ppt_x"/>
                                          </p:val>
                                        </p:tav>
                                      </p:tavLst>
                                    </p:anim>
                                    <p:anim calcmode="lin" valueType="num">
                                      <p:cBhvr additive="base">
                                        <p:cTn id="605" dur="200" fill="hold"/>
                                        <p:tgtEl>
                                          <p:spTgt spid="283"/>
                                        </p:tgtEl>
                                        <p:attrNameLst>
                                          <p:attrName>ppt_y</p:attrName>
                                        </p:attrNameLst>
                                      </p:cBhvr>
                                      <p:tavLst>
                                        <p:tav tm="0">
                                          <p:val>
                                            <p:strVal val="#ppt_y"/>
                                          </p:val>
                                        </p:tav>
                                        <p:tav tm="100000">
                                          <p:val>
                                            <p:strVal val="#ppt_y"/>
                                          </p:val>
                                        </p:tav>
                                      </p:tavLst>
                                    </p:anim>
                                  </p:childTnLst>
                                </p:cTn>
                              </p:par>
                              <p:par>
                                <p:cTn id="606" presetID="2" presetClass="entr" presetSubtype="2" fill="hold" nodeType="withEffect">
                                  <p:stCondLst>
                                    <p:cond delay="0"/>
                                  </p:stCondLst>
                                  <p:childTnLst>
                                    <p:set>
                                      <p:cBhvr>
                                        <p:cTn id="607" dur="1" fill="hold">
                                          <p:stCondLst>
                                            <p:cond delay="0"/>
                                          </p:stCondLst>
                                        </p:cTn>
                                        <p:tgtEl>
                                          <p:spTgt spid="284"/>
                                        </p:tgtEl>
                                        <p:attrNameLst>
                                          <p:attrName>style.visibility</p:attrName>
                                        </p:attrNameLst>
                                      </p:cBhvr>
                                      <p:to>
                                        <p:strVal val="visible"/>
                                      </p:to>
                                    </p:set>
                                    <p:anim calcmode="lin" valueType="num">
                                      <p:cBhvr additive="base">
                                        <p:cTn id="608" dur="200" fill="hold"/>
                                        <p:tgtEl>
                                          <p:spTgt spid="284"/>
                                        </p:tgtEl>
                                        <p:attrNameLst>
                                          <p:attrName>ppt_x</p:attrName>
                                        </p:attrNameLst>
                                      </p:cBhvr>
                                      <p:tavLst>
                                        <p:tav tm="0">
                                          <p:val>
                                            <p:strVal val="1+#ppt_w/2"/>
                                          </p:val>
                                        </p:tav>
                                        <p:tav tm="100000">
                                          <p:val>
                                            <p:strVal val="#ppt_x"/>
                                          </p:val>
                                        </p:tav>
                                      </p:tavLst>
                                    </p:anim>
                                    <p:anim calcmode="lin" valueType="num">
                                      <p:cBhvr additive="base">
                                        <p:cTn id="609" dur="200" fill="hold"/>
                                        <p:tgtEl>
                                          <p:spTgt spid="284"/>
                                        </p:tgtEl>
                                        <p:attrNameLst>
                                          <p:attrName>ppt_y</p:attrName>
                                        </p:attrNameLst>
                                      </p:cBhvr>
                                      <p:tavLst>
                                        <p:tav tm="0">
                                          <p:val>
                                            <p:strVal val="#ppt_y"/>
                                          </p:val>
                                        </p:tav>
                                        <p:tav tm="100000">
                                          <p:val>
                                            <p:strVal val="#ppt_y"/>
                                          </p:val>
                                        </p:tav>
                                      </p:tavLst>
                                    </p:anim>
                                  </p:childTnLst>
                                </p:cTn>
                              </p:par>
                              <p:par>
                                <p:cTn id="610" presetID="2" presetClass="entr" presetSubtype="2" fill="hold" nodeType="withEffect">
                                  <p:stCondLst>
                                    <p:cond delay="0"/>
                                  </p:stCondLst>
                                  <p:childTnLst>
                                    <p:set>
                                      <p:cBhvr>
                                        <p:cTn id="611" dur="1" fill="hold">
                                          <p:stCondLst>
                                            <p:cond delay="0"/>
                                          </p:stCondLst>
                                        </p:cTn>
                                        <p:tgtEl>
                                          <p:spTgt spid="285"/>
                                        </p:tgtEl>
                                        <p:attrNameLst>
                                          <p:attrName>style.visibility</p:attrName>
                                        </p:attrNameLst>
                                      </p:cBhvr>
                                      <p:to>
                                        <p:strVal val="visible"/>
                                      </p:to>
                                    </p:set>
                                    <p:anim calcmode="lin" valueType="num">
                                      <p:cBhvr additive="base">
                                        <p:cTn id="612" dur="200" fill="hold"/>
                                        <p:tgtEl>
                                          <p:spTgt spid="285"/>
                                        </p:tgtEl>
                                        <p:attrNameLst>
                                          <p:attrName>ppt_x</p:attrName>
                                        </p:attrNameLst>
                                      </p:cBhvr>
                                      <p:tavLst>
                                        <p:tav tm="0">
                                          <p:val>
                                            <p:strVal val="1+#ppt_w/2"/>
                                          </p:val>
                                        </p:tav>
                                        <p:tav tm="100000">
                                          <p:val>
                                            <p:strVal val="#ppt_x"/>
                                          </p:val>
                                        </p:tav>
                                      </p:tavLst>
                                    </p:anim>
                                    <p:anim calcmode="lin" valueType="num">
                                      <p:cBhvr additive="base">
                                        <p:cTn id="613" dur="200" fill="hold"/>
                                        <p:tgtEl>
                                          <p:spTgt spid="285"/>
                                        </p:tgtEl>
                                        <p:attrNameLst>
                                          <p:attrName>ppt_y</p:attrName>
                                        </p:attrNameLst>
                                      </p:cBhvr>
                                      <p:tavLst>
                                        <p:tav tm="0">
                                          <p:val>
                                            <p:strVal val="#ppt_y"/>
                                          </p:val>
                                        </p:tav>
                                        <p:tav tm="100000">
                                          <p:val>
                                            <p:strVal val="#ppt_y"/>
                                          </p:val>
                                        </p:tav>
                                      </p:tavLst>
                                    </p:anim>
                                  </p:childTnLst>
                                </p:cTn>
                              </p:par>
                              <p:par>
                                <p:cTn id="614" presetID="2" presetClass="entr" presetSubtype="2" fill="hold" nodeType="withEffect">
                                  <p:stCondLst>
                                    <p:cond delay="0"/>
                                  </p:stCondLst>
                                  <p:childTnLst>
                                    <p:set>
                                      <p:cBhvr>
                                        <p:cTn id="615" dur="1" fill="hold">
                                          <p:stCondLst>
                                            <p:cond delay="0"/>
                                          </p:stCondLst>
                                        </p:cTn>
                                        <p:tgtEl>
                                          <p:spTgt spid="286"/>
                                        </p:tgtEl>
                                        <p:attrNameLst>
                                          <p:attrName>style.visibility</p:attrName>
                                        </p:attrNameLst>
                                      </p:cBhvr>
                                      <p:to>
                                        <p:strVal val="visible"/>
                                      </p:to>
                                    </p:set>
                                    <p:anim calcmode="lin" valueType="num">
                                      <p:cBhvr additive="base">
                                        <p:cTn id="616" dur="200" fill="hold"/>
                                        <p:tgtEl>
                                          <p:spTgt spid="286"/>
                                        </p:tgtEl>
                                        <p:attrNameLst>
                                          <p:attrName>ppt_x</p:attrName>
                                        </p:attrNameLst>
                                      </p:cBhvr>
                                      <p:tavLst>
                                        <p:tav tm="0">
                                          <p:val>
                                            <p:strVal val="1+#ppt_w/2"/>
                                          </p:val>
                                        </p:tav>
                                        <p:tav tm="100000">
                                          <p:val>
                                            <p:strVal val="#ppt_x"/>
                                          </p:val>
                                        </p:tav>
                                      </p:tavLst>
                                    </p:anim>
                                    <p:anim calcmode="lin" valueType="num">
                                      <p:cBhvr additive="base">
                                        <p:cTn id="617" dur="200" fill="hold"/>
                                        <p:tgtEl>
                                          <p:spTgt spid="286"/>
                                        </p:tgtEl>
                                        <p:attrNameLst>
                                          <p:attrName>ppt_y</p:attrName>
                                        </p:attrNameLst>
                                      </p:cBhvr>
                                      <p:tavLst>
                                        <p:tav tm="0">
                                          <p:val>
                                            <p:strVal val="#ppt_y"/>
                                          </p:val>
                                        </p:tav>
                                        <p:tav tm="100000">
                                          <p:val>
                                            <p:strVal val="#ppt_y"/>
                                          </p:val>
                                        </p:tav>
                                      </p:tavLst>
                                    </p:anim>
                                  </p:childTnLst>
                                </p:cTn>
                              </p:par>
                              <p:par>
                                <p:cTn id="618" presetID="2" presetClass="entr" presetSubtype="2" fill="hold" nodeType="withEffect">
                                  <p:stCondLst>
                                    <p:cond delay="0"/>
                                  </p:stCondLst>
                                  <p:childTnLst>
                                    <p:set>
                                      <p:cBhvr>
                                        <p:cTn id="619" dur="1" fill="hold">
                                          <p:stCondLst>
                                            <p:cond delay="0"/>
                                          </p:stCondLst>
                                        </p:cTn>
                                        <p:tgtEl>
                                          <p:spTgt spid="287"/>
                                        </p:tgtEl>
                                        <p:attrNameLst>
                                          <p:attrName>style.visibility</p:attrName>
                                        </p:attrNameLst>
                                      </p:cBhvr>
                                      <p:to>
                                        <p:strVal val="visible"/>
                                      </p:to>
                                    </p:set>
                                    <p:anim calcmode="lin" valueType="num">
                                      <p:cBhvr additive="base">
                                        <p:cTn id="620" dur="200" fill="hold"/>
                                        <p:tgtEl>
                                          <p:spTgt spid="287"/>
                                        </p:tgtEl>
                                        <p:attrNameLst>
                                          <p:attrName>ppt_x</p:attrName>
                                        </p:attrNameLst>
                                      </p:cBhvr>
                                      <p:tavLst>
                                        <p:tav tm="0">
                                          <p:val>
                                            <p:strVal val="1+#ppt_w/2"/>
                                          </p:val>
                                        </p:tav>
                                        <p:tav tm="100000">
                                          <p:val>
                                            <p:strVal val="#ppt_x"/>
                                          </p:val>
                                        </p:tav>
                                      </p:tavLst>
                                    </p:anim>
                                    <p:anim calcmode="lin" valueType="num">
                                      <p:cBhvr additive="base">
                                        <p:cTn id="621" dur="200" fill="hold"/>
                                        <p:tgtEl>
                                          <p:spTgt spid="287"/>
                                        </p:tgtEl>
                                        <p:attrNameLst>
                                          <p:attrName>ppt_y</p:attrName>
                                        </p:attrNameLst>
                                      </p:cBhvr>
                                      <p:tavLst>
                                        <p:tav tm="0">
                                          <p:val>
                                            <p:strVal val="#ppt_y"/>
                                          </p:val>
                                        </p:tav>
                                        <p:tav tm="100000">
                                          <p:val>
                                            <p:strVal val="#ppt_y"/>
                                          </p:val>
                                        </p:tav>
                                      </p:tavLst>
                                    </p:anim>
                                  </p:childTnLst>
                                </p:cTn>
                              </p:par>
                              <p:par>
                                <p:cTn id="622" presetID="2" presetClass="entr" presetSubtype="2" fill="hold" nodeType="withEffect">
                                  <p:stCondLst>
                                    <p:cond delay="0"/>
                                  </p:stCondLst>
                                  <p:childTnLst>
                                    <p:set>
                                      <p:cBhvr>
                                        <p:cTn id="623" dur="1" fill="hold">
                                          <p:stCondLst>
                                            <p:cond delay="0"/>
                                          </p:stCondLst>
                                        </p:cTn>
                                        <p:tgtEl>
                                          <p:spTgt spid="288"/>
                                        </p:tgtEl>
                                        <p:attrNameLst>
                                          <p:attrName>style.visibility</p:attrName>
                                        </p:attrNameLst>
                                      </p:cBhvr>
                                      <p:to>
                                        <p:strVal val="visible"/>
                                      </p:to>
                                    </p:set>
                                    <p:anim calcmode="lin" valueType="num">
                                      <p:cBhvr additive="base">
                                        <p:cTn id="624" dur="200" fill="hold"/>
                                        <p:tgtEl>
                                          <p:spTgt spid="288"/>
                                        </p:tgtEl>
                                        <p:attrNameLst>
                                          <p:attrName>ppt_x</p:attrName>
                                        </p:attrNameLst>
                                      </p:cBhvr>
                                      <p:tavLst>
                                        <p:tav tm="0">
                                          <p:val>
                                            <p:strVal val="1+#ppt_w/2"/>
                                          </p:val>
                                        </p:tav>
                                        <p:tav tm="100000">
                                          <p:val>
                                            <p:strVal val="#ppt_x"/>
                                          </p:val>
                                        </p:tav>
                                      </p:tavLst>
                                    </p:anim>
                                    <p:anim calcmode="lin" valueType="num">
                                      <p:cBhvr additive="base">
                                        <p:cTn id="625" dur="200" fill="hold"/>
                                        <p:tgtEl>
                                          <p:spTgt spid="288"/>
                                        </p:tgtEl>
                                        <p:attrNameLst>
                                          <p:attrName>ppt_y</p:attrName>
                                        </p:attrNameLst>
                                      </p:cBhvr>
                                      <p:tavLst>
                                        <p:tav tm="0">
                                          <p:val>
                                            <p:strVal val="#ppt_y"/>
                                          </p:val>
                                        </p:tav>
                                        <p:tav tm="100000">
                                          <p:val>
                                            <p:strVal val="#ppt_y"/>
                                          </p:val>
                                        </p:tav>
                                      </p:tavLst>
                                    </p:anim>
                                  </p:childTnLst>
                                </p:cTn>
                              </p:par>
                              <p:par>
                                <p:cTn id="626" presetID="2" presetClass="entr" presetSubtype="2" fill="hold" nodeType="withEffect">
                                  <p:stCondLst>
                                    <p:cond delay="0"/>
                                  </p:stCondLst>
                                  <p:childTnLst>
                                    <p:set>
                                      <p:cBhvr>
                                        <p:cTn id="627" dur="1" fill="hold">
                                          <p:stCondLst>
                                            <p:cond delay="0"/>
                                          </p:stCondLst>
                                        </p:cTn>
                                        <p:tgtEl>
                                          <p:spTgt spid="289"/>
                                        </p:tgtEl>
                                        <p:attrNameLst>
                                          <p:attrName>style.visibility</p:attrName>
                                        </p:attrNameLst>
                                      </p:cBhvr>
                                      <p:to>
                                        <p:strVal val="visible"/>
                                      </p:to>
                                    </p:set>
                                    <p:anim calcmode="lin" valueType="num">
                                      <p:cBhvr additive="base">
                                        <p:cTn id="628" dur="200" fill="hold"/>
                                        <p:tgtEl>
                                          <p:spTgt spid="289"/>
                                        </p:tgtEl>
                                        <p:attrNameLst>
                                          <p:attrName>ppt_x</p:attrName>
                                        </p:attrNameLst>
                                      </p:cBhvr>
                                      <p:tavLst>
                                        <p:tav tm="0">
                                          <p:val>
                                            <p:strVal val="1+#ppt_w/2"/>
                                          </p:val>
                                        </p:tav>
                                        <p:tav tm="100000">
                                          <p:val>
                                            <p:strVal val="#ppt_x"/>
                                          </p:val>
                                        </p:tav>
                                      </p:tavLst>
                                    </p:anim>
                                    <p:anim calcmode="lin" valueType="num">
                                      <p:cBhvr additive="base">
                                        <p:cTn id="629" dur="200" fill="hold"/>
                                        <p:tgtEl>
                                          <p:spTgt spid="289"/>
                                        </p:tgtEl>
                                        <p:attrNameLst>
                                          <p:attrName>ppt_y</p:attrName>
                                        </p:attrNameLst>
                                      </p:cBhvr>
                                      <p:tavLst>
                                        <p:tav tm="0">
                                          <p:val>
                                            <p:strVal val="#ppt_y"/>
                                          </p:val>
                                        </p:tav>
                                        <p:tav tm="100000">
                                          <p:val>
                                            <p:strVal val="#ppt_y"/>
                                          </p:val>
                                        </p:tav>
                                      </p:tavLst>
                                    </p:anim>
                                  </p:childTnLst>
                                </p:cTn>
                              </p:par>
                            </p:childTnLst>
                          </p:cTn>
                        </p:par>
                        <p:par>
                          <p:cTn id="630" fill="hold">
                            <p:stCondLst>
                              <p:cond delay="400"/>
                            </p:stCondLst>
                            <p:childTnLst>
                              <p:par>
                                <p:cTn id="631" presetID="2" presetClass="entr" presetSubtype="2" fill="hold" nodeType="afterEffect">
                                  <p:stCondLst>
                                    <p:cond delay="0"/>
                                  </p:stCondLst>
                                  <p:childTnLst>
                                    <p:set>
                                      <p:cBhvr>
                                        <p:cTn id="632" dur="1" fill="hold">
                                          <p:stCondLst>
                                            <p:cond delay="0"/>
                                          </p:stCondLst>
                                        </p:cTn>
                                        <p:tgtEl>
                                          <p:spTgt spid="250"/>
                                        </p:tgtEl>
                                        <p:attrNameLst>
                                          <p:attrName>style.visibility</p:attrName>
                                        </p:attrNameLst>
                                      </p:cBhvr>
                                      <p:to>
                                        <p:strVal val="visible"/>
                                      </p:to>
                                    </p:set>
                                    <p:anim calcmode="lin" valueType="num">
                                      <p:cBhvr additive="base">
                                        <p:cTn id="633" dur="200" fill="hold"/>
                                        <p:tgtEl>
                                          <p:spTgt spid="250"/>
                                        </p:tgtEl>
                                        <p:attrNameLst>
                                          <p:attrName>ppt_x</p:attrName>
                                        </p:attrNameLst>
                                      </p:cBhvr>
                                      <p:tavLst>
                                        <p:tav tm="0">
                                          <p:val>
                                            <p:strVal val="1+#ppt_w/2"/>
                                          </p:val>
                                        </p:tav>
                                        <p:tav tm="100000">
                                          <p:val>
                                            <p:strVal val="#ppt_x"/>
                                          </p:val>
                                        </p:tav>
                                      </p:tavLst>
                                    </p:anim>
                                    <p:anim calcmode="lin" valueType="num">
                                      <p:cBhvr additive="base">
                                        <p:cTn id="634" dur="200" fill="hold"/>
                                        <p:tgtEl>
                                          <p:spTgt spid="250"/>
                                        </p:tgtEl>
                                        <p:attrNameLst>
                                          <p:attrName>ppt_y</p:attrName>
                                        </p:attrNameLst>
                                      </p:cBhvr>
                                      <p:tavLst>
                                        <p:tav tm="0">
                                          <p:val>
                                            <p:strVal val="#ppt_y"/>
                                          </p:val>
                                        </p:tav>
                                        <p:tav tm="100000">
                                          <p:val>
                                            <p:strVal val="#ppt_y"/>
                                          </p:val>
                                        </p:tav>
                                      </p:tavLst>
                                    </p:anim>
                                  </p:childTnLst>
                                </p:cTn>
                              </p:par>
                              <p:par>
                                <p:cTn id="635" presetID="2" presetClass="entr" presetSubtype="2" fill="hold" nodeType="withEffect">
                                  <p:stCondLst>
                                    <p:cond delay="0"/>
                                  </p:stCondLst>
                                  <p:childTnLst>
                                    <p:set>
                                      <p:cBhvr>
                                        <p:cTn id="636" dur="1" fill="hold">
                                          <p:stCondLst>
                                            <p:cond delay="0"/>
                                          </p:stCondLst>
                                        </p:cTn>
                                        <p:tgtEl>
                                          <p:spTgt spid="251"/>
                                        </p:tgtEl>
                                        <p:attrNameLst>
                                          <p:attrName>style.visibility</p:attrName>
                                        </p:attrNameLst>
                                      </p:cBhvr>
                                      <p:to>
                                        <p:strVal val="visible"/>
                                      </p:to>
                                    </p:set>
                                    <p:anim calcmode="lin" valueType="num">
                                      <p:cBhvr additive="base">
                                        <p:cTn id="637" dur="200" fill="hold"/>
                                        <p:tgtEl>
                                          <p:spTgt spid="251"/>
                                        </p:tgtEl>
                                        <p:attrNameLst>
                                          <p:attrName>ppt_x</p:attrName>
                                        </p:attrNameLst>
                                      </p:cBhvr>
                                      <p:tavLst>
                                        <p:tav tm="0">
                                          <p:val>
                                            <p:strVal val="1+#ppt_w/2"/>
                                          </p:val>
                                        </p:tav>
                                        <p:tav tm="100000">
                                          <p:val>
                                            <p:strVal val="#ppt_x"/>
                                          </p:val>
                                        </p:tav>
                                      </p:tavLst>
                                    </p:anim>
                                    <p:anim calcmode="lin" valueType="num">
                                      <p:cBhvr additive="base">
                                        <p:cTn id="638" dur="200" fill="hold"/>
                                        <p:tgtEl>
                                          <p:spTgt spid="251"/>
                                        </p:tgtEl>
                                        <p:attrNameLst>
                                          <p:attrName>ppt_y</p:attrName>
                                        </p:attrNameLst>
                                      </p:cBhvr>
                                      <p:tavLst>
                                        <p:tav tm="0">
                                          <p:val>
                                            <p:strVal val="#ppt_y"/>
                                          </p:val>
                                        </p:tav>
                                        <p:tav tm="100000">
                                          <p:val>
                                            <p:strVal val="#ppt_y"/>
                                          </p:val>
                                        </p:tav>
                                      </p:tavLst>
                                    </p:anim>
                                  </p:childTnLst>
                                </p:cTn>
                              </p:par>
                              <p:par>
                                <p:cTn id="639" presetID="2" presetClass="entr" presetSubtype="2" fill="hold" nodeType="withEffect">
                                  <p:stCondLst>
                                    <p:cond delay="0"/>
                                  </p:stCondLst>
                                  <p:childTnLst>
                                    <p:set>
                                      <p:cBhvr>
                                        <p:cTn id="640" dur="1" fill="hold">
                                          <p:stCondLst>
                                            <p:cond delay="0"/>
                                          </p:stCondLst>
                                        </p:cTn>
                                        <p:tgtEl>
                                          <p:spTgt spid="252"/>
                                        </p:tgtEl>
                                        <p:attrNameLst>
                                          <p:attrName>style.visibility</p:attrName>
                                        </p:attrNameLst>
                                      </p:cBhvr>
                                      <p:to>
                                        <p:strVal val="visible"/>
                                      </p:to>
                                    </p:set>
                                    <p:anim calcmode="lin" valueType="num">
                                      <p:cBhvr additive="base">
                                        <p:cTn id="641" dur="200" fill="hold"/>
                                        <p:tgtEl>
                                          <p:spTgt spid="252"/>
                                        </p:tgtEl>
                                        <p:attrNameLst>
                                          <p:attrName>ppt_x</p:attrName>
                                        </p:attrNameLst>
                                      </p:cBhvr>
                                      <p:tavLst>
                                        <p:tav tm="0">
                                          <p:val>
                                            <p:strVal val="1+#ppt_w/2"/>
                                          </p:val>
                                        </p:tav>
                                        <p:tav tm="100000">
                                          <p:val>
                                            <p:strVal val="#ppt_x"/>
                                          </p:val>
                                        </p:tav>
                                      </p:tavLst>
                                    </p:anim>
                                    <p:anim calcmode="lin" valueType="num">
                                      <p:cBhvr additive="base">
                                        <p:cTn id="642" dur="200" fill="hold"/>
                                        <p:tgtEl>
                                          <p:spTgt spid="252"/>
                                        </p:tgtEl>
                                        <p:attrNameLst>
                                          <p:attrName>ppt_y</p:attrName>
                                        </p:attrNameLst>
                                      </p:cBhvr>
                                      <p:tavLst>
                                        <p:tav tm="0">
                                          <p:val>
                                            <p:strVal val="#ppt_y"/>
                                          </p:val>
                                        </p:tav>
                                        <p:tav tm="100000">
                                          <p:val>
                                            <p:strVal val="#ppt_y"/>
                                          </p:val>
                                        </p:tav>
                                      </p:tavLst>
                                    </p:anim>
                                  </p:childTnLst>
                                </p:cTn>
                              </p:par>
                              <p:par>
                                <p:cTn id="643" presetID="2" presetClass="entr" presetSubtype="2" fill="hold" nodeType="withEffect">
                                  <p:stCondLst>
                                    <p:cond delay="0"/>
                                  </p:stCondLst>
                                  <p:childTnLst>
                                    <p:set>
                                      <p:cBhvr>
                                        <p:cTn id="644" dur="1" fill="hold">
                                          <p:stCondLst>
                                            <p:cond delay="0"/>
                                          </p:stCondLst>
                                        </p:cTn>
                                        <p:tgtEl>
                                          <p:spTgt spid="253"/>
                                        </p:tgtEl>
                                        <p:attrNameLst>
                                          <p:attrName>style.visibility</p:attrName>
                                        </p:attrNameLst>
                                      </p:cBhvr>
                                      <p:to>
                                        <p:strVal val="visible"/>
                                      </p:to>
                                    </p:set>
                                    <p:anim calcmode="lin" valueType="num">
                                      <p:cBhvr additive="base">
                                        <p:cTn id="645" dur="200" fill="hold"/>
                                        <p:tgtEl>
                                          <p:spTgt spid="253"/>
                                        </p:tgtEl>
                                        <p:attrNameLst>
                                          <p:attrName>ppt_x</p:attrName>
                                        </p:attrNameLst>
                                      </p:cBhvr>
                                      <p:tavLst>
                                        <p:tav tm="0">
                                          <p:val>
                                            <p:strVal val="1+#ppt_w/2"/>
                                          </p:val>
                                        </p:tav>
                                        <p:tav tm="100000">
                                          <p:val>
                                            <p:strVal val="#ppt_x"/>
                                          </p:val>
                                        </p:tav>
                                      </p:tavLst>
                                    </p:anim>
                                    <p:anim calcmode="lin" valueType="num">
                                      <p:cBhvr additive="base">
                                        <p:cTn id="646" dur="200" fill="hold"/>
                                        <p:tgtEl>
                                          <p:spTgt spid="253"/>
                                        </p:tgtEl>
                                        <p:attrNameLst>
                                          <p:attrName>ppt_y</p:attrName>
                                        </p:attrNameLst>
                                      </p:cBhvr>
                                      <p:tavLst>
                                        <p:tav tm="0">
                                          <p:val>
                                            <p:strVal val="#ppt_y"/>
                                          </p:val>
                                        </p:tav>
                                        <p:tav tm="100000">
                                          <p:val>
                                            <p:strVal val="#ppt_y"/>
                                          </p:val>
                                        </p:tav>
                                      </p:tavLst>
                                    </p:anim>
                                  </p:childTnLst>
                                </p:cTn>
                              </p:par>
                              <p:par>
                                <p:cTn id="647" presetID="2" presetClass="entr" presetSubtype="2" fill="hold" nodeType="withEffect">
                                  <p:stCondLst>
                                    <p:cond delay="0"/>
                                  </p:stCondLst>
                                  <p:childTnLst>
                                    <p:set>
                                      <p:cBhvr>
                                        <p:cTn id="648" dur="1" fill="hold">
                                          <p:stCondLst>
                                            <p:cond delay="0"/>
                                          </p:stCondLst>
                                        </p:cTn>
                                        <p:tgtEl>
                                          <p:spTgt spid="254"/>
                                        </p:tgtEl>
                                        <p:attrNameLst>
                                          <p:attrName>style.visibility</p:attrName>
                                        </p:attrNameLst>
                                      </p:cBhvr>
                                      <p:to>
                                        <p:strVal val="visible"/>
                                      </p:to>
                                    </p:set>
                                    <p:anim calcmode="lin" valueType="num">
                                      <p:cBhvr additive="base">
                                        <p:cTn id="649" dur="200" fill="hold"/>
                                        <p:tgtEl>
                                          <p:spTgt spid="254"/>
                                        </p:tgtEl>
                                        <p:attrNameLst>
                                          <p:attrName>ppt_x</p:attrName>
                                        </p:attrNameLst>
                                      </p:cBhvr>
                                      <p:tavLst>
                                        <p:tav tm="0">
                                          <p:val>
                                            <p:strVal val="1+#ppt_w/2"/>
                                          </p:val>
                                        </p:tav>
                                        <p:tav tm="100000">
                                          <p:val>
                                            <p:strVal val="#ppt_x"/>
                                          </p:val>
                                        </p:tav>
                                      </p:tavLst>
                                    </p:anim>
                                    <p:anim calcmode="lin" valueType="num">
                                      <p:cBhvr additive="base">
                                        <p:cTn id="650" dur="200" fill="hold"/>
                                        <p:tgtEl>
                                          <p:spTgt spid="254"/>
                                        </p:tgtEl>
                                        <p:attrNameLst>
                                          <p:attrName>ppt_y</p:attrName>
                                        </p:attrNameLst>
                                      </p:cBhvr>
                                      <p:tavLst>
                                        <p:tav tm="0">
                                          <p:val>
                                            <p:strVal val="#ppt_y"/>
                                          </p:val>
                                        </p:tav>
                                        <p:tav tm="100000">
                                          <p:val>
                                            <p:strVal val="#ppt_y"/>
                                          </p:val>
                                        </p:tav>
                                      </p:tavLst>
                                    </p:anim>
                                  </p:childTnLst>
                                </p:cTn>
                              </p:par>
                              <p:par>
                                <p:cTn id="651" presetID="2" presetClass="entr" presetSubtype="2" fill="hold" nodeType="withEffect">
                                  <p:stCondLst>
                                    <p:cond delay="0"/>
                                  </p:stCondLst>
                                  <p:childTnLst>
                                    <p:set>
                                      <p:cBhvr>
                                        <p:cTn id="652" dur="1" fill="hold">
                                          <p:stCondLst>
                                            <p:cond delay="0"/>
                                          </p:stCondLst>
                                        </p:cTn>
                                        <p:tgtEl>
                                          <p:spTgt spid="255"/>
                                        </p:tgtEl>
                                        <p:attrNameLst>
                                          <p:attrName>style.visibility</p:attrName>
                                        </p:attrNameLst>
                                      </p:cBhvr>
                                      <p:to>
                                        <p:strVal val="visible"/>
                                      </p:to>
                                    </p:set>
                                    <p:anim calcmode="lin" valueType="num">
                                      <p:cBhvr additive="base">
                                        <p:cTn id="653" dur="200" fill="hold"/>
                                        <p:tgtEl>
                                          <p:spTgt spid="255"/>
                                        </p:tgtEl>
                                        <p:attrNameLst>
                                          <p:attrName>ppt_x</p:attrName>
                                        </p:attrNameLst>
                                      </p:cBhvr>
                                      <p:tavLst>
                                        <p:tav tm="0">
                                          <p:val>
                                            <p:strVal val="1+#ppt_w/2"/>
                                          </p:val>
                                        </p:tav>
                                        <p:tav tm="100000">
                                          <p:val>
                                            <p:strVal val="#ppt_x"/>
                                          </p:val>
                                        </p:tav>
                                      </p:tavLst>
                                    </p:anim>
                                    <p:anim calcmode="lin" valueType="num">
                                      <p:cBhvr additive="base">
                                        <p:cTn id="654" dur="200" fill="hold"/>
                                        <p:tgtEl>
                                          <p:spTgt spid="255"/>
                                        </p:tgtEl>
                                        <p:attrNameLst>
                                          <p:attrName>ppt_y</p:attrName>
                                        </p:attrNameLst>
                                      </p:cBhvr>
                                      <p:tavLst>
                                        <p:tav tm="0">
                                          <p:val>
                                            <p:strVal val="#ppt_y"/>
                                          </p:val>
                                        </p:tav>
                                        <p:tav tm="100000">
                                          <p:val>
                                            <p:strVal val="#ppt_y"/>
                                          </p:val>
                                        </p:tav>
                                      </p:tavLst>
                                    </p:anim>
                                  </p:childTnLst>
                                </p:cTn>
                              </p:par>
                              <p:par>
                                <p:cTn id="655" presetID="2" presetClass="entr" presetSubtype="2" fill="hold" nodeType="withEffect">
                                  <p:stCondLst>
                                    <p:cond delay="0"/>
                                  </p:stCondLst>
                                  <p:childTnLst>
                                    <p:set>
                                      <p:cBhvr>
                                        <p:cTn id="656" dur="1" fill="hold">
                                          <p:stCondLst>
                                            <p:cond delay="0"/>
                                          </p:stCondLst>
                                        </p:cTn>
                                        <p:tgtEl>
                                          <p:spTgt spid="256"/>
                                        </p:tgtEl>
                                        <p:attrNameLst>
                                          <p:attrName>style.visibility</p:attrName>
                                        </p:attrNameLst>
                                      </p:cBhvr>
                                      <p:to>
                                        <p:strVal val="visible"/>
                                      </p:to>
                                    </p:set>
                                    <p:anim calcmode="lin" valueType="num">
                                      <p:cBhvr additive="base">
                                        <p:cTn id="657" dur="200" fill="hold"/>
                                        <p:tgtEl>
                                          <p:spTgt spid="256"/>
                                        </p:tgtEl>
                                        <p:attrNameLst>
                                          <p:attrName>ppt_x</p:attrName>
                                        </p:attrNameLst>
                                      </p:cBhvr>
                                      <p:tavLst>
                                        <p:tav tm="0">
                                          <p:val>
                                            <p:strVal val="1+#ppt_w/2"/>
                                          </p:val>
                                        </p:tav>
                                        <p:tav tm="100000">
                                          <p:val>
                                            <p:strVal val="#ppt_x"/>
                                          </p:val>
                                        </p:tav>
                                      </p:tavLst>
                                    </p:anim>
                                    <p:anim calcmode="lin" valueType="num">
                                      <p:cBhvr additive="base">
                                        <p:cTn id="658" dur="200" fill="hold"/>
                                        <p:tgtEl>
                                          <p:spTgt spid="256"/>
                                        </p:tgtEl>
                                        <p:attrNameLst>
                                          <p:attrName>ppt_y</p:attrName>
                                        </p:attrNameLst>
                                      </p:cBhvr>
                                      <p:tavLst>
                                        <p:tav tm="0">
                                          <p:val>
                                            <p:strVal val="#ppt_y"/>
                                          </p:val>
                                        </p:tav>
                                        <p:tav tm="100000">
                                          <p:val>
                                            <p:strVal val="#ppt_y"/>
                                          </p:val>
                                        </p:tav>
                                      </p:tavLst>
                                    </p:anim>
                                  </p:childTnLst>
                                </p:cTn>
                              </p:par>
                              <p:par>
                                <p:cTn id="659" presetID="2" presetClass="entr" presetSubtype="2" fill="hold" nodeType="withEffect">
                                  <p:stCondLst>
                                    <p:cond delay="0"/>
                                  </p:stCondLst>
                                  <p:childTnLst>
                                    <p:set>
                                      <p:cBhvr>
                                        <p:cTn id="660" dur="1" fill="hold">
                                          <p:stCondLst>
                                            <p:cond delay="0"/>
                                          </p:stCondLst>
                                        </p:cTn>
                                        <p:tgtEl>
                                          <p:spTgt spid="257"/>
                                        </p:tgtEl>
                                        <p:attrNameLst>
                                          <p:attrName>style.visibility</p:attrName>
                                        </p:attrNameLst>
                                      </p:cBhvr>
                                      <p:to>
                                        <p:strVal val="visible"/>
                                      </p:to>
                                    </p:set>
                                    <p:anim calcmode="lin" valueType="num">
                                      <p:cBhvr additive="base">
                                        <p:cTn id="661" dur="200" fill="hold"/>
                                        <p:tgtEl>
                                          <p:spTgt spid="257"/>
                                        </p:tgtEl>
                                        <p:attrNameLst>
                                          <p:attrName>ppt_x</p:attrName>
                                        </p:attrNameLst>
                                      </p:cBhvr>
                                      <p:tavLst>
                                        <p:tav tm="0">
                                          <p:val>
                                            <p:strVal val="1+#ppt_w/2"/>
                                          </p:val>
                                        </p:tav>
                                        <p:tav tm="100000">
                                          <p:val>
                                            <p:strVal val="#ppt_x"/>
                                          </p:val>
                                        </p:tav>
                                      </p:tavLst>
                                    </p:anim>
                                    <p:anim calcmode="lin" valueType="num">
                                      <p:cBhvr additive="base">
                                        <p:cTn id="662" dur="200" fill="hold"/>
                                        <p:tgtEl>
                                          <p:spTgt spid="257"/>
                                        </p:tgtEl>
                                        <p:attrNameLst>
                                          <p:attrName>ppt_y</p:attrName>
                                        </p:attrNameLst>
                                      </p:cBhvr>
                                      <p:tavLst>
                                        <p:tav tm="0">
                                          <p:val>
                                            <p:strVal val="#ppt_y"/>
                                          </p:val>
                                        </p:tav>
                                        <p:tav tm="100000">
                                          <p:val>
                                            <p:strVal val="#ppt_y"/>
                                          </p:val>
                                        </p:tav>
                                      </p:tavLst>
                                    </p:anim>
                                  </p:childTnLst>
                                </p:cTn>
                              </p:par>
                              <p:par>
                                <p:cTn id="663" presetID="2" presetClass="entr" presetSubtype="2" fill="hold" nodeType="withEffect">
                                  <p:stCondLst>
                                    <p:cond delay="0"/>
                                  </p:stCondLst>
                                  <p:childTnLst>
                                    <p:set>
                                      <p:cBhvr>
                                        <p:cTn id="664" dur="1" fill="hold">
                                          <p:stCondLst>
                                            <p:cond delay="0"/>
                                          </p:stCondLst>
                                        </p:cTn>
                                        <p:tgtEl>
                                          <p:spTgt spid="258"/>
                                        </p:tgtEl>
                                        <p:attrNameLst>
                                          <p:attrName>style.visibility</p:attrName>
                                        </p:attrNameLst>
                                      </p:cBhvr>
                                      <p:to>
                                        <p:strVal val="visible"/>
                                      </p:to>
                                    </p:set>
                                    <p:anim calcmode="lin" valueType="num">
                                      <p:cBhvr additive="base">
                                        <p:cTn id="665" dur="200" fill="hold"/>
                                        <p:tgtEl>
                                          <p:spTgt spid="258"/>
                                        </p:tgtEl>
                                        <p:attrNameLst>
                                          <p:attrName>ppt_x</p:attrName>
                                        </p:attrNameLst>
                                      </p:cBhvr>
                                      <p:tavLst>
                                        <p:tav tm="0">
                                          <p:val>
                                            <p:strVal val="1+#ppt_w/2"/>
                                          </p:val>
                                        </p:tav>
                                        <p:tav tm="100000">
                                          <p:val>
                                            <p:strVal val="#ppt_x"/>
                                          </p:val>
                                        </p:tav>
                                      </p:tavLst>
                                    </p:anim>
                                    <p:anim calcmode="lin" valueType="num">
                                      <p:cBhvr additive="base">
                                        <p:cTn id="666" dur="200" fill="hold"/>
                                        <p:tgtEl>
                                          <p:spTgt spid="258"/>
                                        </p:tgtEl>
                                        <p:attrNameLst>
                                          <p:attrName>ppt_y</p:attrName>
                                        </p:attrNameLst>
                                      </p:cBhvr>
                                      <p:tavLst>
                                        <p:tav tm="0">
                                          <p:val>
                                            <p:strVal val="#ppt_y"/>
                                          </p:val>
                                        </p:tav>
                                        <p:tav tm="100000">
                                          <p:val>
                                            <p:strVal val="#ppt_y"/>
                                          </p:val>
                                        </p:tav>
                                      </p:tavLst>
                                    </p:anim>
                                  </p:childTnLst>
                                </p:cTn>
                              </p:par>
                              <p:par>
                                <p:cTn id="667" presetID="2" presetClass="entr" presetSubtype="2" fill="hold" nodeType="withEffect">
                                  <p:stCondLst>
                                    <p:cond delay="0"/>
                                  </p:stCondLst>
                                  <p:childTnLst>
                                    <p:set>
                                      <p:cBhvr>
                                        <p:cTn id="668" dur="1" fill="hold">
                                          <p:stCondLst>
                                            <p:cond delay="0"/>
                                          </p:stCondLst>
                                        </p:cTn>
                                        <p:tgtEl>
                                          <p:spTgt spid="259"/>
                                        </p:tgtEl>
                                        <p:attrNameLst>
                                          <p:attrName>style.visibility</p:attrName>
                                        </p:attrNameLst>
                                      </p:cBhvr>
                                      <p:to>
                                        <p:strVal val="visible"/>
                                      </p:to>
                                    </p:set>
                                    <p:anim calcmode="lin" valueType="num">
                                      <p:cBhvr additive="base">
                                        <p:cTn id="669" dur="200" fill="hold"/>
                                        <p:tgtEl>
                                          <p:spTgt spid="259"/>
                                        </p:tgtEl>
                                        <p:attrNameLst>
                                          <p:attrName>ppt_x</p:attrName>
                                        </p:attrNameLst>
                                      </p:cBhvr>
                                      <p:tavLst>
                                        <p:tav tm="0">
                                          <p:val>
                                            <p:strVal val="1+#ppt_w/2"/>
                                          </p:val>
                                        </p:tav>
                                        <p:tav tm="100000">
                                          <p:val>
                                            <p:strVal val="#ppt_x"/>
                                          </p:val>
                                        </p:tav>
                                      </p:tavLst>
                                    </p:anim>
                                    <p:anim calcmode="lin" valueType="num">
                                      <p:cBhvr additive="base">
                                        <p:cTn id="670" dur="200" fill="hold"/>
                                        <p:tgtEl>
                                          <p:spTgt spid="259"/>
                                        </p:tgtEl>
                                        <p:attrNameLst>
                                          <p:attrName>ppt_y</p:attrName>
                                        </p:attrNameLst>
                                      </p:cBhvr>
                                      <p:tavLst>
                                        <p:tav tm="0">
                                          <p:val>
                                            <p:strVal val="#ppt_y"/>
                                          </p:val>
                                        </p:tav>
                                        <p:tav tm="100000">
                                          <p:val>
                                            <p:strVal val="#ppt_y"/>
                                          </p:val>
                                        </p:tav>
                                      </p:tavLst>
                                    </p:anim>
                                  </p:childTnLst>
                                </p:cTn>
                              </p:par>
                              <p:par>
                                <p:cTn id="671" presetID="2" presetClass="entr" presetSubtype="2" fill="hold" nodeType="withEffect">
                                  <p:stCondLst>
                                    <p:cond delay="0"/>
                                  </p:stCondLst>
                                  <p:childTnLst>
                                    <p:set>
                                      <p:cBhvr>
                                        <p:cTn id="672" dur="1" fill="hold">
                                          <p:stCondLst>
                                            <p:cond delay="0"/>
                                          </p:stCondLst>
                                        </p:cTn>
                                        <p:tgtEl>
                                          <p:spTgt spid="260"/>
                                        </p:tgtEl>
                                        <p:attrNameLst>
                                          <p:attrName>style.visibility</p:attrName>
                                        </p:attrNameLst>
                                      </p:cBhvr>
                                      <p:to>
                                        <p:strVal val="visible"/>
                                      </p:to>
                                    </p:set>
                                    <p:anim calcmode="lin" valueType="num">
                                      <p:cBhvr additive="base">
                                        <p:cTn id="673" dur="200" fill="hold"/>
                                        <p:tgtEl>
                                          <p:spTgt spid="260"/>
                                        </p:tgtEl>
                                        <p:attrNameLst>
                                          <p:attrName>ppt_x</p:attrName>
                                        </p:attrNameLst>
                                      </p:cBhvr>
                                      <p:tavLst>
                                        <p:tav tm="0">
                                          <p:val>
                                            <p:strVal val="1+#ppt_w/2"/>
                                          </p:val>
                                        </p:tav>
                                        <p:tav tm="100000">
                                          <p:val>
                                            <p:strVal val="#ppt_x"/>
                                          </p:val>
                                        </p:tav>
                                      </p:tavLst>
                                    </p:anim>
                                    <p:anim calcmode="lin" valueType="num">
                                      <p:cBhvr additive="base">
                                        <p:cTn id="674" dur="200" fill="hold"/>
                                        <p:tgtEl>
                                          <p:spTgt spid="260"/>
                                        </p:tgtEl>
                                        <p:attrNameLst>
                                          <p:attrName>ppt_y</p:attrName>
                                        </p:attrNameLst>
                                      </p:cBhvr>
                                      <p:tavLst>
                                        <p:tav tm="0">
                                          <p:val>
                                            <p:strVal val="#ppt_y"/>
                                          </p:val>
                                        </p:tav>
                                        <p:tav tm="100000">
                                          <p:val>
                                            <p:strVal val="#ppt_y"/>
                                          </p:val>
                                        </p:tav>
                                      </p:tavLst>
                                    </p:anim>
                                  </p:childTnLst>
                                </p:cTn>
                              </p:par>
                              <p:par>
                                <p:cTn id="675" presetID="2" presetClass="entr" presetSubtype="2" fill="hold" nodeType="withEffect">
                                  <p:stCondLst>
                                    <p:cond delay="0"/>
                                  </p:stCondLst>
                                  <p:childTnLst>
                                    <p:set>
                                      <p:cBhvr>
                                        <p:cTn id="676" dur="1" fill="hold">
                                          <p:stCondLst>
                                            <p:cond delay="0"/>
                                          </p:stCondLst>
                                        </p:cTn>
                                        <p:tgtEl>
                                          <p:spTgt spid="261"/>
                                        </p:tgtEl>
                                        <p:attrNameLst>
                                          <p:attrName>style.visibility</p:attrName>
                                        </p:attrNameLst>
                                      </p:cBhvr>
                                      <p:to>
                                        <p:strVal val="visible"/>
                                      </p:to>
                                    </p:set>
                                    <p:anim calcmode="lin" valueType="num">
                                      <p:cBhvr additive="base">
                                        <p:cTn id="677" dur="200" fill="hold"/>
                                        <p:tgtEl>
                                          <p:spTgt spid="261"/>
                                        </p:tgtEl>
                                        <p:attrNameLst>
                                          <p:attrName>ppt_x</p:attrName>
                                        </p:attrNameLst>
                                      </p:cBhvr>
                                      <p:tavLst>
                                        <p:tav tm="0">
                                          <p:val>
                                            <p:strVal val="1+#ppt_w/2"/>
                                          </p:val>
                                        </p:tav>
                                        <p:tav tm="100000">
                                          <p:val>
                                            <p:strVal val="#ppt_x"/>
                                          </p:val>
                                        </p:tav>
                                      </p:tavLst>
                                    </p:anim>
                                    <p:anim calcmode="lin" valueType="num">
                                      <p:cBhvr additive="base">
                                        <p:cTn id="678" dur="200" fill="hold"/>
                                        <p:tgtEl>
                                          <p:spTgt spid="261"/>
                                        </p:tgtEl>
                                        <p:attrNameLst>
                                          <p:attrName>ppt_y</p:attrName>
                                        </p:attrNameLst>
                                      </p:cBhvr>
                                      <p:tavLst>
                                        <p:tav tm="0">
                                          <p:val>
                                            <p:strVal val="#ppt_y"/>
                                          </p:val>
                                        </p:tav>
                                        <p:tav tm="100000">
                                          <p:val>
                                            <p:strVal val="#ppt_y"/>
                                          </p:val>
                                        </p:tav>
                                      </p:tavLst>
                                    </p:anim>
                                  </p:childTnLst>
                                </p:cTn>
                              </p:par>
                              <p:par>
                                <p:cTn id="679" presetID="2" presetClass="entr" presetSubtype="2" fill="hold" nodeType="withEffect">
                                  <p:stCondLst>
                                    <p:cond delay="0"/>
                                  </p:stCondLst>
                                  <p:childTnLst>
                                    <p:set>
                                      <p:cBhvr>
                                        <p:cTn id="680" dur="1" fill="hold">
                                          <p:stCondLst>
                                            <p:cond delay="0"/>
                                          </p:stCondLst>
                                        </p:cTn>
                                        <p:tgtEl>
                                          <p:spTgt spid="262"/>
                                        </p:tgtEl>
                                        <p:attrNameLst>
                                          <p:attrName>style.visibility</p:attrName>
                                        </p:attrNameLst>
                                      </p:cBhvr>
                                      <p:to>
                                        <p:strVal val="visible"/>
                                      </p:to>
                                    </p:set>
                                    <p:anim calcmode="lin" valueType="num">
                                      <p:cBhvr additive="base">
                                        <p:cTn id="681" dur="200" fill="hold"/>
                                        <p:tgtEl>
                                          <p:spTgt spid="262"/>
                                        </p:tgtEl>
                                        <p:attrNameLst>
                                          <p:attrName>ppt_x</p:attrName>
                                        </p:attrNameLst>
                                      </p:cBhvr>
                                      <p:tavLst>
                                        <p:tav tm="0">
                                          <p:val>
                                            <p:strVal val="1+#ppt_w/2"/>
                                          </p:val>
                                        </p:tav>
                                        <p:tav tm="100000">
                                          <p:val>
                                            <p:strVal val="#ppt_x"/>
                                          </p:val>
                                        </p:tav>
                                      </p:tavLst>
                                    </p:anim>
                                    <p:anim calcmode="lin" valueType="num">
                                      <p:cBhvr additive="base">
                                        <p:cTn id="682" dur="200" fill="hold"/>
                                        <p:tgtEl>
                                          <p:spTgt spid="262"/>
                                        </p:tgtEl>
                                        <p:attrNameLst>
                                          <p:attrName>ppt_y</p:attrName>
                                        </p:attrNameLst>
                                      </p:cBhvr>
                                      <p:tavLst>
                                        <p:tav tm="0">
                                          <p:val>
                                            <p:strVal val="#ppt_y"/>
                                          </p:val>
                                        </p:tav>
                                        <p:tav tm="100000">
                                          <p:val>
                                            <p:strVal val="#ppt_y"/>
                                          </p:val>
                                        </p:tav>
                                      </p:tavLst>
                                    </p:anim>
                                  </p:childTnLst>
                                </p:cTn>
                              </p:par>
                              <p:par>
                                <p:cTn id="683" presetID="2" presetClass="entr" presetSubtype="2" fill="hold" nodeType="withEffect">
                                  <p:stCondLst>
                                    <p:cond delay="0"/>
                                  </p:stCondLst>
                                  <p:childTnLst>
                                    <p:set>
                                      <p:cBhvr>
                                        <p:cTn id="684" dur="1" fill="hold">
                                          <p:stCondLst>
                                            <p:cond delay="0"/>
                                          </p:stCondLst>
                                        </p:cTn>
                                        <p:tgtEl>
                                          <p:spTgt spid="263"/>
                                        </p:tgtEl>
                                        <p:attrNameLst>
                                          <p:attrName>style.visibility</p:attrName>
                                        </p:attrNameLst>
                                      </p:cBhvr>
                                      <p:to>
                                        <p:strVal val="visible"/>
                                      </p:to>
                                    </p:set>
                                    <p:anim calcmode="lin" valueType="num">
                                      <p:cBhvr additive="base">
                                        <p:cTn id="685" dur="200" fill="hold"/>
                                        <p:tgtEl>
                                          <p:spTgt spid="263"/>
                                        </p:tgtEl>
                                        <p:attrNameLst>
                                          <p:attrName>ppt_x</p:attrName>
                                        </p:attrNameLst>
                                      </p:cBhvr>
                                      <p:tavLst>
                                        <p:tav tm="0">
                                          <p:val>
                                            <p:strVal val="1+#ppt_w/2"/>
                                          </p:val>
                                        </p:tav>
                                        <p:tav tm="100000">
                                          <p:val>
                                            <p:strVal val="#ppt_x"/>
                                          </p:val>
                                        </p:tav>
                                      </p:tavLst>
                                    </p:anim>
                                    <p:anim calcmode="lin" valueType="num">
                                      <p:cBhvr additive="base">
                                        <p:cTn id="686" dur="200" fill="hold"/>
                                        <p:tgtEl>
                                          <p:spTgt spid="263"/>
                                        </p:tgtEl>
                                        <p:attrNameLst>
                                          <p:attrName>ppt_y</p:attrName>
                                        </p:attrNameLst>
                                      </p:cBhvr>
                                      <p:tavLst>
                                        <p:tav tm="0">
                                          <p:val>
                                            <p:strVal val="#ppt_y"/>
                                          </p:val>
                                        </p:tav>
                                        <p:tav tm="100000">
                                          <p:val>
                                            <p:strVal val="#ppt_y"/>
                                          </p:val>
                                        </p:tav>
                                      </p:tavLst>
                                    </p:anim>
                                  </p:childTnLst>
                                </p:cTn>
                              </p:par>
                              <p:par>
                                <p:cTn id="687" presetID="2" presetClass="entr" presetSubtype="2" fill="hold" nodeType="withEffect">
                                  <p:stCondLst>
                                    <p:cond delay="0"/>
                                  </p:stCondLst>
                                  <p:childTnLst>
                                    <p:set>
                                      <p:cBhvr>
                                        <p:cTn id="688" dur="1" fill="hold">
                                          <p:stCondLst>
                                            <p:cond delay="0"/>
                                          </p:stCondLst>
                                        </p:cTn>
                                        <p:tgtEl>
                                          <p:spTgt spid="264"/>
                                        </p:tgtEl>
                                        <p:attrNameLst>
                                          <p:attrName>style.visibility</p:attrName>
                                        </p:attrNameLst>
                                      </p:cBhvr>
                                      <p:to>
                                        <p:strVal val="visible"/>
                                      </p:to>
                                    </p:set>
                                    <p:anim calcmode="lin" valueType="num">
                                      <p:cBhvr additive="base">
                                        <p:cTn id="689" dur="200" fill="hold"/>
                                        <p:tgtEl>
                                          <p:spTgt spid="264"/>
                                        </p:tgtEl>
                                        <p:attrNameLst>
                                          <p:attrName>ppt_x</p:attrName>
                                        </p:attrNameLst>
                                      </p:cBhvr>
                                      <p:tavLst>
                                        <p:tav tm="0">
                                          <p:val>
                                            <p:strVal val="1+#ppt_w/2"/>
                                          </p:val>
                                        </p:tav>
                                        <p:tav tm="100000">
                                          <p:val>
                                            <p:strVal val="#ppt_x"/>
                                          </p:val>
                                        </p:tav>
                                      </p:tavLst>
                                    </p:anim>
                                    <p:anim calcmode="lin" valueType="num">
                                      <p:cBhvr additive="base">
                                        <p:cTn id="690" dur="200" fill="hold"/>
                                        <p:tgtEl>
                                          <p:spTgt spid="264"/>
                                        </p:tgtEl>
                                        <p:attrNameLst>
                                          <p:attrName>ppt_y</p:attrName>
                                        </p:attrNameLst>
                                      </p:cBhvr>
                                      <p:tavLst>
                                        <p:tav tm="0">
                                          <p:val>
                                            <p:strVal val="#ppt_y"/>
                                          </p:val>
                                        </p:tav>
                                        <p:tav tm="100000">
                                          <p:val>
                                            <p:strVal val="#ppt_y"/>
                                          </p:val>
                                        </p:tav>
                                      </p:tavLst>
                                    </p:anim>
                                  </p:childTnLst>
                                </p:cTn>
                              </p:par>
                              <p:par>
                                <p:cTn id="691" presetID="2" presetClass="entr" presetSubtype="2" fill="hold" nodeType="withEffect">
                                  <p:stCondLst>
                                    <p:cond delay="0"/>
                                  </p:stCondLst>
                                  <p:childTnLst>
                                    <p:set>
                                      <p:cBhvr>
                                        <p:cTn id="692" dur="1" fill="hold">
                                          <p:stCondLst>
                                            <p:cond delay="0"/>
                                          </p:stCondLst>
                                        </p:cTn>
                                        <p:tgtEl>
                                          <p:spTgt spid="265"/>
                                        </p:tgtEl>
                                        <p:attrNameLst>
                                          <p:attrName>style.visibility</p:attrName>
                                        </p:attrNameLst>
                                      </p:cBhvr>
                                      <p:to>
                                        <p:strVal val="visible"/>
                                      </p:to>
                                    </p:set>
                                    <p:anim calcmode="lin" valueType="num">
                                      <p:cBhvr additive="base">
                                        <p:cTn id="693" dur="200" fill="hold"/>
                                        <p:tgtEl>
                                          <p:spTgt spid="265"/>
                                        </p:tgtEl>
                                        <p:attrNameLst>
                                          <p:attrName>ppt_x</p:attrName>
                                        </p:attrNameLst>
                                      </p:cBhvr>
                                      <p:tavLst>
                                        <p:tav tm="0">
                                          <p:val>
                                            <p:strVal val="1+#ppt_w/2"/>
                                          </p:val>
                                        </p:tav>
                                        <p:tav tm="100000">
                                          <p:val>
                                            <p:strVal val="#ppt_x"/>
                                          </p:val>
                                        </p:tav>
                                      </p:tavLst>
                                    </p:anim>
                                    <p:anim calcmode="lin" valueType="num">
                                      <p:cBhvr additive="base">
                                        <p:cTn id="694" dur="200" fill="hold"/>
                                        <p:tgtEl>
                                          <p:spTgt spid="265"/>
                                        </p:tgtEl>
                                        <p:attrNameLst>
                                          <p:attrName>ppt_y</p:attrName>
                                        </p:attrNameLst>
                                      </p:cBhvr>
                                      <p:tavLst>
                                        <p:tav tm="0">
                                          <p:val>
                                            <p:strVal val="#ppt_y"/>
                                          </p:val>
                                        </p:tav>
                                        <p:tav tm="100000">
                                          <p:val>
                                            <p:strVal val="#ppt_y"/>
                                          </p:val>
                                        </p:tav>
                                      </p:tavLst>
                                    </p:anim>
                                  </p:childTnLst>
                                </p:cTn>
                              </p:par>
                              <p:par>
                                <p:cTn id="695" presetID="2" presetClass="entr" presetSubtype="2" fill="hold" nodeType="withEffect">
                                  <p:stCondLst>
                                    <p:cond delay="0"/>
                                  </p:stCondLst>
                                  <p:childTnLst>
                                    <p:set>
                                      <p:cBhvr>
                                        <p:cTn id="696" dur="1" fill="hold">
                                          <p:stCondLst>
                                            <p:cond delay="0"/>
                                          </p:stCondLst>
                                        </p:cTn>
                                        <p:tgtEl>
                                          <p:spTgt spid="266"/>
                                        </p:tgtEl>
                                        <p:attrNameLst>
                                          <p:attrName>style.visibility</p:attrName>
                                        </p:attrNameLst>
                                      </p:cBhvr>
                                      <p:to>
                                        <p:strVal val="visible"/>
                                      </p:to>
                                    </p:set>
                                    <p:anim calcmode="lin" valueType="num">
                                      <p:cBhvr additive="base">
                                        <p:cTn id="697" dur="200" fill="hold"/>
                                        <p:tgtEl>
                                          <p:spTgt spid="266"/>
                                        </p:tgtEl>
                                        <p:attrNameLst>
                                          <p:attrName>ppt_x</p:attrName>
                                        </p:attrNameLst>
                                      </p:cBhvr>
                                      <p:tavLst>
                                        <p:tav tm="0">
                                          <p:val>
                                            <p:strVal val="1+#ppt_w/2"/>
                                          </p:val>
                                        </p:tav>
                                        <p:tav tm="100000">
                                          <p:val>
                                            <p:strVal val="#ppt_x"/>
                                          </p:val>
                                        </p:tav>
                                      </p:tavLst>
                                    </p:anim>
                                    <p:anim calcmode="lin" valueType="num">
                                      <p:cBhvr additive="base">
                                        <p:cTn id="698" dur="200" fill="hold"/>
                                        <p:tgtEl>
                                          <p:spTgt spid="266"/>
                                        </p:tgtEl>
                                        <p:attrNameLst>
                                          <p:attrName>ppt_y</p:attrName>
                                        </p:attrNameLst>
                                      </p:cBhvr>
                                      <p:tavLst>
                                        <p:tav tm="0">
                                          <p:val>
                                            <p:strVal val="#ppt_y"/>
                                          </p:val>
                                        </p:tav>
                                        <p:tav tm="100000">
                                          <p:val>
                                            <p:strVal val="#ppt_y"/>
                                          </p:val>
                                        </p:tav>
                                      </p:tavLst>
                                    </p:anim>
                                  </p:childTnLst>
                                </p:cTn>
                              </p:par>
                              <p:par>
                                <p:cTn id="699" presetID="2" presetClass="entr" presetSubtype="2" fill="hold" nodeType="withEffect">
                                  <p:stCondLst>
                                    <p:cond delay="0"/>
                                  </p:stCondLst>
                                  <p:childTnLst>
                                    <p:set>
                                      <p:cBhvr>
                                        <p:cTn id="700" dur="1" fill="hold">
                                          <p:stCondLst>
                                            <p:cond delay="0"/>
                                          </p:stCondLst>
                                        </p:cTn>
                                        <p:tgtEl>
                                          <p:spTgt spid="267"/>
                                        </p:tgtEl>
                                        <p:attrNameLst>
                                          <p:attrName>style.visibility</p:attrName>
                                        </p:attrNameLst>
                                      </p:cBhvr>
                                      <p:to>
                                        <p:strVal val="visible"/>
                                      </p:to>
                                    </p:set>
                                    <p:anim calcmode="lin" valueType="num">
                                      <p:cBhvr additive="base">
                                        <p:cTn id="701" dur="200" fill="hold"/>
                                        <p:tgtEl>
                                          <p:spTgt spid="267"/>
                                        </p:tgtEl>
                                        <p:attrNameLst>
                                          <p:attrName>ppt_x</p:attrName>
                                        </p:attrNameLst>
                                      </p:cBhvr>
                                      <p:tavLst>
                                        <p:tav tm="0">
                                          <p:val>
                                            <p:strVal val="1+#ppt_w/2"/>
                                          </p:val>
                                        </p:tav>
                                        <p:tav tm="100000">
                                          <p:val>
                                            <p:strVal val="#ppt_x"/>
                                          </p:val>
                                        </p:tav>
                                      </p:tavLst>
                                    </p:anim>
                                    <p:anim calcmode="lin" valueType="num">
                                      <p:cBhvr additive="base">
                                        <p:cTn id="702" dur="200" fill="hold"/>
                                        <p:tgtEl>
                                          <p:spTgt spid="267"/>
                                        </p:tgtEl>
                                        <p:attrNameLst>
                                          <p:attrName>ppt_y</p:attrName>
                                        </p:attrNameLst>
                                      </p:cBhvr>
                                      <p:tavLst>
                                        <p:tav tm="0">
                                          <p:val>
                                            <p:strVal val="#ppt_y"/>
                                          </p:val>
                                        </p:tav>
                                        <p:tav tm="100000">
                                          <p:val>
                                            <p:strVal val="#ppt_y"/>
                                          </p:val>
                                        </p:tav>
                                      </p:tavLst>
                                    </p:anim>
                                  </p:childTnLst>
                                </p:cTn>
                              </p:par>
                              <p:par>
                                <p:cTn id="703" presetID="2" presetClass="entr" presetSubtype="2" fill="hold" nodeType="withEffect">
                                  <p:stCondLst>
                                    <p:cond delay="0"/>
                                  </p:stCondLst>
                                  <p:childTnLst>
                                    <p:set>
                                      <p:cBhvr>
                                        <p:cTn id="704" dur="1" fill="hold">
                                          <p:stCondLst>
                                            <p:cond delay="0"/>
                                          </p:stCondLst>
                                        </p:cTn>
                                        <p:tgtEl>
                                          <p:spTgt spid="268"/>
                                        </p:tgtEl>
                                        <p:attrNameLst>
                                          <p:attrName>style.visibility</p:attrName>
                                        </p:attrNameLst>
                                      </p:cBhvr>
                                      <p:to>
                                        <p:strVal val="visible"/>
                                      </p:to>
                                    </p:set>
                                    <p:anim calcmode="lin" valueType="num">
                                      <p:cBhvr additive="base">
                                        <p:cTn id="705" dur="200" fill="hold"/>
                                        <p:tgtEl>
                                          <p:spTgt spid="268"/>
                                        </p:tgtEl>
                                        <p:attrNameLst>
                                          <p:attrName>ppt_x</p:attrName>
                                        </p:attrNameLst>
                                      </p:cBhvr>
                                      <p:tavLst>
                                        <p:tav tm="0">
                                          <p:val>
                                            <p:strVal val="1+#ppt_w/2"/>
                                          </p:val>
                                        </p:tav>
                                        <p:tav tm="100000">
                                          <p:val>
                                            <p:strVal val="#ppt_x"/>
                                          </p:val>
                                        </p:tav>
                                      </p:tavLst>
                                    </p:anim>
                                    <p:anim calcmode="lin" valueType="num">
                                      <p:cBhvr additive="base">
                                        <p:cTn id="706" dur="200" fill="hold"/>
                                        <p:tgtEl>
                                          <p:spTgt spid="268"/>
                                        </p:tgtEl>
                                        <p:attrNameLst>
                                          <p:attrName>ppt_y</p:attrName>
                                        </p:attrNameLst>
                                      </p:cBhvr>
                                      <p:tavLst>
                                        <p:tav tm="0">
                                          <p:val>
                                            <p:strVal val="#ppt_y"/>
                                          </p:val>
                                        </p:tav>
                                        <p:tav tm="100000">
                                          <p:val>
                                            <p:strVal val="#ppt_y"/>
                                          </p:val>
                                        </p:tav>
                                      </p:tavLst>
                                    </p:anim>
                                  </p:childTnLst>
                                </p:cTn>
                              </p:par>
                              <p:par>
                                <p:cTn id="707" presetID="2" presetClass="entr" presetSubtype="2" fill="hold" nodeType="withEffect">
                                  <p:stCondLst>
                                    <p:cond delay="0"/>
                                  </p:stCondLst>
                                  <p:childTnLst>
                                    <p:set>
                                      <p:cBhvr>
                                        <p:cTn id="708" dur="1" fill="hold">
                                          <p:stCondLst>
                                            <p:cond delay="0"/>
                                          </p:stCondLst>
                                        </p:cTn>
                                        <p:tgtEl>
                                          <p:spTgt spid="269"/>
                                        </p:tgtEl>
                                        <p:attrNameLst>
                                          <p:attrName>style.visibility</p:attrName>
                                        </p:attrNameLst>
                                      </p:cBhvr>
                                      <p:to>
                                        <p:strVal val="visible"/>
                                      </p:to>
                                    </p:set>
                                    <p:anim calcmode="lin" valueType="num">
                                      <p:cBhvr additive="base">
                                        <p:cTn id="709" dur="200" fill="hold"/>
                                        <p:tgtEl>
                                          <p:spTgt spid="269"/>
                                        </p:tgtEl>
                                        <p:attrNameLst>
                                          <p:attrName>ppt_x</p:attrName>
                                        </p:attrNameLst>
                                      </p:cBhvr>
                                      <p:tavLst>
                                        <p:tav tm="0">
                                          <p:val>
                                            <p:strVal val="1+#ppt_w/2"/>
                                          </p:val>
                                        </p:tav>
                                        <p:tav tm="100000">
                                          <p:val>
                                            <p:strVal val="#ppt_x"/>
                                          </p:val>
                                        </p:tav>
                                      </p:tavLst>
                                    </p:anim>
                                    <p:anim calcmode="lin" valueType="num">
                                      <p:cBhvr additive="base">
                                        <p:cTn id="710" dur="200" fill="hold"/>
                                        <p:tgtEl>
                                          <p:spTgt spid="269"/>
                                        </p:tgtEl>
                                        <p:attrNameLst>
                                          <p:attrName>ppt_y</p:attrName>
                                        </p:attrNameLst>
                                      </p:cBhvr>
                                      <p:tavLst>
                                        <p:tav tm="0">
                                          <p:val>
                                            <p:strVal val="#ppt_y"/>
                                          </p:val>
                                        </p:tav>
                                        <p:tav tm="100000">
                                          <p:val>
                                            <p:strVal val="#ppt_y"/>
                                          </p:val>
                                        </p:tav>
                                      </p:tavLst>
                                    </p:anim>
                                  </p:childTnLst>
                                </p:cTn>
                              </p:par>
                            </p:childTnLst>
                          </p:cTn>
                        </p:par>
                        <p:par>
                          <p:cTn id="711" fill="hold">
                            <p:stCondLst>
                              <p:cond delay="600"/>
                            </p:stCondLst>
                            <p:childTnLst>
                              <p:par>
                                <p:cTn id="712" presetID="2" presetClass="entr" presetSubtype="2" fill="hold" nodeType="afterEffect">
                                  <p:stCondLst>
                                    <p:cond delay="0"/>
                                  </p:stCondLst>
                                  <p:childTnLst>
                                    <p:set>
                                      <p:cBhvr>
                                        <p:cTn id="713" dur="1" fill="hold">
                                          <p:stCondLst>
                                            <p:cond delay="0"/>
                                          </p:stCondLst>
                                        </p:cTn>
                                        <p:tgtEl>
                                          <p:spTgt spid="310"/>
                                        </p:tgtEl>
                                        <p:attrNameLst>
                                          <p:attrName>style.visibility</p:attrName>
                                        </p:attrNameLst>
                                      </p:cBhvr>
                                      <p:to>
                                        <p:strVal val="visible"/>
                                      </p:to>
                                    </p:set>
                                    <p:anim calcmode="lin" valueType="num">
                                      <p:cBhvr additive="base">
                                        <p:cTn id="714" dur="200" fill="hold"/>
                                        <p:tgtEl>
                                          <p:spTgt spid="310"/>
                                        </p:tgtEl>
                                        <p:attrNameLst>
                                          <p:attrName>ppt_x</p:attrName>
                                        </p:attrNameLst>
                                      </p:cBhvr>
                                      <p:tavLst>
                                        <p:tav tm="0">
                                          <p:val>
                                            <p:strVal val="1+#ppt_w/2"/>
                                          </p:val>
                                        </p:tav>
                                        <p:tav tm="100000">
                                          <p:val>
                                            <p:strVal val="#ppt_x"/>
                                          </p:val>
                                        </p:tav>
                                      </p:tavLst>
                                    </p:anim>
                                    <p:anim calcmode="lin" valueType="num">
                                      <p:cBhvr additive="base">
                                        <p:cTn id="715" dur="200" fill="hold"/>
                                        <p:tgtEl>
                                          <p:spTgt spid="310"/>
                                        </p:tgtEl>
                                        <p:attrNameLst>
                                          <p:attrName>ppt_y</p:attrName>
                                        </p:attrNameLst>
                                      </p:cBhvr>
                                      <p:tavLst>
                                        <p:tav tm="0">
                                          <p:val>
                                            <p:strVal val="#ppt_y"/>
                                          </p:val>
                                        </p:tav>
                                        <p:tav tm="100000">
                                          <p:val>
                                            <p:strVal val="#ppt_y"/>
                                          </p:val>
                                        </p:tav>
                                      </p:tavLst>
                                    </p:anim>
                                  </p:childTnLst>
                                </p:cTn>
                              </p:par>
                              <p:par>
                                <p:cTn id="716" presetID="2" presetClass="entr" presetSubtype="2" fill="hold" nodeType="withEffect">
                                  <p:stCondLst>
                                    <p:cond delay="0"/>
                                  </p:stCondLst>
                                  <p:childTnLst>
                                    <p:set>
                                      <p:cBhvr>
                                        <p:cTn id="717" dur="1" fill="hold">
                                          <p:stCondLst>
                                            <p:cond delay="0"/>
                                          </p:stCondLst>
                                        </p:cTn>
                                        <p:tgtEl>
                                          <p:spTgt spid="309"/>
                                        </p:tgtEl>
                                        <p:attrNameLst>
                                          <p:attrName>style.visibility</p:attrName>
                                        </p:attrNameLst>
                                      </p:cBhvr>
                                      <p:to>
                                        <p:strVal val="visible"/>
                                      </p:to>
                                    </p:set>
                                    <p:anim calcmode="lin" valueType="num">
                                      <p:cBhvr additive="base">
                                        <p:cTn id="718" dur="200" fill="hold"/>
                                        <p:tgtEl>
                                          <p:spTgt spid="309"/>
                                        </p:tgtEl>
                                        <p:attrNameLst>
                                          <p:attrName>ppt_x</p:attrName>
                                        </p:attrNameLst>
                                      </p:cBhvr>
                                      <p:tavLst>
                                        <p:tav tm="0">
                                          <p:val>
                                            <p:strVal val="1+#ppt_w/2"/>
                                          </p:val>
                                        </p:tav>
                                        <p:tav tm="100000">
                                          <p:val>
                                            <p:strVal val="#ppt_x"/>
                                          </p:val>
                                        </p:tav>
                                      </p:tavLst>
                                    </p:anim>
                                    <p:anim calcmode="lin" valueType="num">
                                      <p:cBhvr additive="base">
                                        <p:cTn id="719" dur="200" fill="hold"/>
                                        <p:tgtEl>
                                          <p:spTgt spid="309"/>
                                        </p:tgtEl>
                                        <p:attrNameLst>
                                          <p:attrName>ppt_y</p:attrName>
                                        </p:attrNameLst>
                                      </p:cBhvr>
                                      <p:tavLst>
                                        <p:tav tm="0">
                                          <p:val>
                                            <p:strVal val="#ppt_y"/>
                                          </p:val>
                                        </p:tav>
                                        <p:tav tm="100000">
                                          <p:val>
                                            <p:strVal val="#ppt_y"/>
                                          </p:val>
                                        </p:tav>
                                      </p:tavLst>
                                    </p:anim>
                                  </p:childTnLst>
                                </p:cTn>
                              </p:par>
                              <p:par>
                                <p:cTn id="720" presetID="2" presetClass="entr" presetSubtype="2" fill="hold" nodeType="withEffect">
                                  <p:stCondLst>
                                    <p:cond delay="0"/>
                                  </p:stCondLst>
                                  <p:childTnLst>
                                    <p:set>
                                      <p:cBhvr>
                                        <p:cTn id="721" dur="1" fill="hold">
                                          <p:stCondLst>
                                            <p:cond delay="0"/>
                                          </p:stCondLst>
                                        </p:cTn>
                                        <p:tgtEl>
                                          <p:spTgt spid="246"/>
                                        </p:tgtEl>
                                        <p:attrNameLst>
                                          <p:attrName>style.visibility</p:attrName>
                                        </p:attrNameLst>
                                      </p:cBhvr>
                                      <p:to>
                                        <p:strVal val="visible"/>
                                      </p:to>
                                    </p:set>
                                    <p:anim calcmode="lin" valueType="num">
                                      <p:cBhvr additive="base">
                                        <p:cTn id="722" dur="200" fill="hold"/>
                                        <p:tgtEl>
                                          <p:spTgt spid="246"/>
                                        </p:tgtEl>
                                        <p:attrNameLst>
                                          <p:attrName>ppt_x</p:attrName>
                                        </p:attrNameLst>
                                      </p:cBhvr>
                                      <p:tavLst>
                                        <p:tav tm="0">
                                          <p:val>
                                            <p:strVal val="1+#ppt_w/2"/>
                                          </p:val>
                                        </p:tav>
                                        <p:tav tm="100000">
                                          <p:val>
                                            <p:strVal val="#ppt_x"/>
                                          </p:val>
                                        </p:tav>
                                      </p:tavLst>
                                    </p:anim>
                                    <p:anim calcmode="lin" valueType="num">
                                      <p:cBhvr additive="base">
                                        <p:cTn id="723" dur="200" fill="hold"/>
                                        <p:tgtEl>
                                          <p:spTgt spid="246"/>
                                        </p:tgtEl>
                                        <p:attrNameLst>
                                          <p:attrName>ppt_y</p:attrName>
                                        </p:attrNameLst>
                                      </p:cBhvr>
                                      <p:tavLst>
                                        <p:tav tm="0">
                                          <p:val>
                                            <p:strVal val="#ppt_y"/>
                                          </p:val>
                                        </p:tav>
                                        <p:tav tm="100000">
                                          <p:val>
                                            <p:strVal val="#ppt_y"/>
                                          </p:val>
                                        </p:tav>
                                      </p:tavLst>
                                    </p:anim>
                                  </p:childTnLst>
                                </p:cTn>
                              </p:par>
                              <p:par>
                                <p:cTn id="724" presetID="2" presetClass="entr" presetSubtype="2" fill="hold" nodeType="withEffect">
                                  <p:stCondLst>
                                    <p:cond delay="0"/>
                                  </p:stCondLst>
                                  <p:childTnLst>
                                    <p:set>
                                      <p:cBhvr>
                                        <p:cTn id="725" dur="1" fill="hold">
                                          <p:stCondLst>
                                            <p:cond delay="0"/>
                                          </p:stCondLst>
                                        </p:cTn>
                                        <p:tgtEl>
                                          <p:spTgt spid="306"/>
                                        </p:tgtEl>
                                        <p:attrNameLst>
                                          <p:attrName>style.visibility</p:attrName>
                                        </p:attrNameLst>
                                      </p:cBhvr>
                                      <p:to>
                                        <p:strVal val="visible"/>
                                      </p:to>
                                    </p:set>
                                    <p:anim calcmode="lin" valueType="num">
                                      <p:cBhvr additive="base">
                                        <p:cTn id="726" dur="200" fill="hold"/>
                                        <p:tgtEl>
                                          <p:spTgt spid="306"/>
                                        </p:tgtEl>
                                        <p:attrNameLst>
                                          <p:attrName>ppt_x</p:attrName>
                                        </p:attrNameLst>
                                      </p:cBhvr>
                                      <p:tavLst>
                                        <p:tav tm="0">
                                          <p:val>
                                            <p:strVal val="1+#ppt_w/2"/>
                                          </p:val>
                                        </p:tav>
                                        <p:tav tm="100000">
                                          <p:val>
                                            <p:strVal val="#ppt_x"/>
                                          </p:val>
                                        </p:tav>
                                      </p:tavLst>
                                    </p:anim>
                                    <p:anim calcmode="lin" valueType="num">
                                      <p:cBhvr additive="base">
                                        <p:cTn id="727" dur="200" fill="hold"/>
                                        <p:tgtEl>
                                          <p:spTgt spid="306"/>
                                        </p:tgtEl>
                                        <p:attrNameLst>
                                          <p:attrName>ppt_y</p:attrName>
                                        </p:attrNameLst>
                                      </p:cBhvr>
                                      <p:tavLst>
                                        <p:tav tm="0">
                                          <p:val>
                                            <p:strVal val="#ppt_y"/>
                                          </p:val>
                                        </p:tav>
                                        <p:tav tm="100000">
                                          <p:val>
                                            <p:strVal val="#ppt_y"/>
                                          </p:val>
                                        </p:tav>
                                      </p:tavLst>
                                    </p:anim>
                                  </p:childTnLst>
                                </p:cTn>
                              </p:par>
                              <p:par>
                                <p:cTn id="728" presetID="1" presetClass="entr" presetSubtype="0" fill="hold" grpId="0" nodeType="withEffect">
                                  <p:stCondLst>
                                    <p:cond delay="0"/>
                                  </p:stCondLst>
                                  <p:childTnLst>
                                    <p:set>
                                      <p:cBhvr>
                                        <p:cTn id="729" dur="1" fill="hold">
                                          <p:stCondLst>
                                            <p:cond delay="199"/>
                                          </p:stCondLst>
                                        </p:cTn>
                                        <p:tgtEl>
                                          <p:spTgt spid="359"/>
                                        </p:tgtEl>
                                        <p:attrNameLst>
                                          <p:attrName>style.visibility</p:attrName>
                                        </p:attrNameLst>
                                      </p:cBhvr>
                                      <p:to>
                                        <p:strVal val="visible"/>
                                      </p:to>
                                    </p:set>
                                  </p:childTnLst>
                                </p:cTn>
                              </p:par>
                            </p:childTnLst>
                          </p:cTn>
                        </p:par>
                      </p:childTnLst>
                    </p:cTn>
                  </p:par>
                  <p:par>
                    <p:cTn id="730" fill="hold">
                      <p:stCondLst>
                        <p:cond delay="indefinite"/>
                      </p:stCondLst>
                      <p:childTnLst>
                        <p:par>
                          <p:cTn id="731" fill="hold">
                            <p:stCondLst>
                              <p:cond delay="0"/>
                            </p:stCondLst>
                            <p:childTnLst>
                              <p:par>
                                <p:cTn id="732" presetID="2" presetClass="entr" presetSubtype="2" fill="hold" nodeType="clickEffect">
                                  <p:stCondLst>
                                    <p:cond delay="0"/>
                                  </p:stCondLst>
                                  <p:childTnLst>
                                    <p:set>
                                      <p:cBhvr>
                                        <p:cTn id="733" dur="1" fill="hold">
                                          <p:stCondLst>
                                            <p:cond delay="0"/>
                                          </p:stCondLst>
                                        </p:cTn>
                                        <p:tgtEl>
                                          <p:spTgt spid="344"/>
                                        </p:tgtEl>
                                        <p:attrNameLst>
                                          <p:attrName>style.visibility</p:attrName>
                                        </p:attrNameLst>
                                      </p:cBhvr>
                                      <p:to>
                                        <p:strVal val="visible"/>
                                      </p:to>
                                    </p:set>
                                    <p:anim calcmode="lin" valueType="num">
                                      <p:cBhvr additive="base">
                                        <p:cTn id="734" dur="200" fill="hold"/>
                                        <p:tgtEl>
                                          <p:spTgt spid="344"/>
                                        </p:tgtEl>
                                        <p:attrNameLst>
                                          <p:attrName>ppt_x</p:attrName>
                                        </p:attrNameLst>
                                      </p:cBhvr>
                                      <p:tavLst>
                                        <p:tav tm="0">
                                          <p:val>
                                            <p:strVal val="1+#ppt_w/2"/>
                                          </p:val>
                                        </p:tav>
                                        <p:tav tm="100000">
                                          <p:val>
                                            <p:strVal val="#ppt_x"/>
                                          </p:val>
                                        </p:tav>
                                      </p:tavLst>
                                    </p:anim>
                                    <p:anim calcmode="lin" valueType="num">
                                      <p:cBhvr additive="base">
                                        <p:cTn id="735" dur="200" fill="hold"/>
                                        <p:tgtEl>
                                          <p:spTgt spid="344"/>
                                        </p:tgtEl>
                                        <p:attrNameLst>
                                          <p:attrName>ppt_y</p:attrName>
                                        </p:attrNameLst>
                                      </p:cBhvr>
                                      <p:tavLst>
                                        <p:tav tm="0">
                                          <p:val>
                                            <p:strVal val="#ppt_y"/>
                                          </p:val>
                                        </p:tav>
                                        <p:tav tm="100000">
                                          <p:val>
                                            <p:strVal val="#ppt_y"/>
                                          </p:val>
                                        </p:tav>
                                      </p:tavLst>
                                    </p:anim>
                                  </p:childTnLst>
                                </p:cTn>
                              </p:par>
                              <p:par>
                                <p:cTn id="736" presetID="2" presetClass="entr" presetSubtype="2" fill="hold" nodeType="withEffect">
                                  <p:stCondLst>
                                    <p:cond delay="0"/>
                                  </p:stCondLst>
                                  <p:childTnLst>
                                    <p:set>
                                      <p:cBhvr>
                                        <p:cTn id="737" dur="1" fill="hold">
                                          <p:stCondLst>
                                            <p:cond delay="0"/>
                                          </p:stCondLst>
                                        </p:cTn>
                                        <p:tgtEl>
                                          <p:spTgt spid="345"/>
                                        </p:tgtEl>
                                        <p:attrNameLst>
                                          <p:attrName>style.visibility</p:attrName>
                                        </p:attrNameLst>
                                      </p:cBhvr>
                                      <p:to>
                                        <p:strVal val="visible"/>
                                      </p:to>
                                    </p:set>
                                    <p:anim calcmode="lin" valueType="num">
                                      <p:cBhvr additive="base">
                                        <p:cTn id="738" dur="200" fill="hold"/>
                                        <p:tgtEl>
                                          <p:spTgt spid="345"/>
                                        </p:tgtEl>
                                        <p:attrNameLst>
                                          <p:attrName>ppt_x</p:attrName>
                                        </p:attrNameLst>
                                      </p:cBhvr>
                                      <p:tavLst>
                                        <p:tav tm="0">
                                          <p:val>
                                            <p:strVal val="1+#ppt_w/2"/>
                                          </p:val>
                                        </p:tav>
                                        <p:tav tm="100000">
                                          <p:val>
                                            <p:strVal val="#ppt_x"/>
                                          </p:val>
                                        </p:tav>
                                      </p:tavLst>
                                    </p:anim>
                                    <p:anim calcmode="lin" valueType="num">
                                      <p:cBhvr additive="base">
                                        <p:cTn id="739" dur="200" fill="hold"/>
                                        <p:tgtEl>
                                          <p:spTgt spid="345"/>
                                        </p:tgtEl>
                                        <p:attrNameLst>
                                          <p:attrName>ppt_y</p:attrName>
                                        </p:attrNameLst>
                                      </p:cBhvr>
                                      <p:tavLst>
                                        <p:tav tm="0">
                                          <p:val>
                                            <p:strVal val="#ppt_y"/>
                                          </p:val>
                                        </p:tav>
                                        <p:tav tm="100000">
                                          <p:val>
                                            <p:strVal val="#ppt_y"/>
                                          </p:val>
                                        </p:tav>
                                      </p:tavLst>
                                    </p:anim>
                                  </p:childTnLst>
                                </p:cTn>
                              </p:par>
                              <p:par>
                                <p:cTn id="740" presetID="2" presetClass="entr" presetSubtype="2" fill="hold" nodeType="withEffect">
                                  <p:stCondLst>
                                    <p:cond delay="0"/>
                                  </p:stCondLst>
                                  <p:childTnLst>
                                    <p:set>
                                      <p:cBhvr>
                                        <p:cTn id="741" dur="1" fill="hold">
                                          <p:stCondLst>
                                            <p:cond delay="0"/>
                                          </p:stCondLst>
                                        </p:cTn>
                                        <p:tgtEl>
                                          <p:spTgt spid="346"/>
                                        </p:tgtEl>
                                        <p:attrNameLst>
                                          <p:attrName>style.visibility</p:attrName>
                                        </p:attrNameLst>
                                      </p:cBhvr>
                                      <p:to>
                                        <p:strVal val="visible"/>
                                      </p:to>
                                    </p:set>
                                    <p:anim calcmode="lin" valueType="num">
                                      <p:cBhvr additive="base">
                                        <p:cTn id="742" dur="200" fill="hold"/>
                                        <p:tgtEl>
                                          <p:spTgt spid="346"/>
                                        </p:tgtEl>
                                        <p:attrNameLst>
                                          <p:attrName>ppt_x</p:attrName>
                                        </p:attrNameLst>
                                      </p:cBhvr>
                                      <p:tavLst>
                                        <p:tav tm="0">
                                          <p:val>
                                            <p:strVal val="1+#ppt_w/2"/>
                                          </p:val>
                                        </p:tav>
                                        <p:tav tm="100000">
                                          <p:val>
                                            <p:strVal val="#ppt_x"/>
                                          </p:val>
                                        </p:tav>
                                      </p:tavLst>
                                    </p:anim>
                                    <p:anim calcmode="lin" valueType="num">
                                      <p:cBhvr additive="base">
                                        <p:cTn id="743" dur="200" fill="hold"/>
                                        <p:tgtEl>
                                          <p:spTgt spid="346"/>
                                        </p:tgtEl>
                                        <p:attrNameLst>
                                          <p:attrName>ppt_y</p:attrName>
                                        </p:attrNameLst>
                                      </p:cBhvr>
                                      <p:tavLst>
                                        <p:tav tm="0">
                                          <p:val>
                                            <p:strVal val="#ppt_y"/>
                                          </p:val>
                                        </p:tav>
                                        <p:tav tm="100000">
                                          <p:val>
                                            <p:strVal val="#ppt_y"/>
                                          </p:val>
                                        </p:tav>
                                      </p:tavLst>
                                    </p:anim>
                                  </p:childTnLst>
                                </p:cTn>
                              </p:par>
                              <p:par>
                                <p:cTn id="744" presetID="2" presetClass="entr" presetSubtype="2" fill="hold" nodeType="withEffect">
                                  <p:stCondLst>
                                    <p:cond delay="0"/>
                                  </p:stCondLst>
                                  <p:childTnLst>
                                    <p:set>
                                      <p:cBhvr>
                                        <p:cTn id="745" dur="1" fill="hold">
                                          <p:stCondLst>
                                            <p:cond delay="0"/>
                                          </p:stCondLst>
                                        </p:cTn>
                                        <p:tgtEl>
                                          <p:spTgt spid="347"/>
                                        </p:tgtEl>
                                        <p:attrNameLst>
                                          <p:attrName>style.visibility</p:attrName>
                                        </p:attrNameLst>
                                      </p:cBhvr>
                                      <p:to>
                                        <p:strVal val="visible"/>
                                      </p:to>
                                    </p:set>
                                    <p:anim calcmode="lin" valueType="num">
                                      <p:cBhvr additive="base">
                                        <p:cTn id="746" dur="200" fill="hold"/>
                                        <p:tgtEl>
                                          <p:spTgt spid="347"/>
                                        </p:tgtEl>
                                        <p:attrNameLst>
                                          <p:attrName>ppt_x</p:attrName>
                                        </p:attrNameLst>
                                      </p:cBhvr>
                                      <p:tavLst>
                                        <p:tav tm="0">
                                          <p:val>
                                            <p:strVal val="1+#ppt_w/2"/>
                                          </p:val>
                                        </p:tav>
                                        <p:tav tm="100000">
                                          <p:val>
                                            <p:strVal val="#ppt_x"/>
                                          </p:val>
                                        </p:tav>
                                      </p:tavLst>
                                    </p:anim>
                                    <p:anim calcmode="lin" valueType="num">
                                      <p:cBhvr additive="base">
                                        <p:cTn id="747" dur="200" fill="hold"/>
                                        <p:tgtEl>
                                          <p:spTgt spid="347"/>
                                        </p:tgtEl>
                                        <p:attrNameLst>
                                          <p:attrName>ppt_y</p:attrName>
                                        </p:attrNameLst>
                                      </p:cBhvr>
                                      <p:tavLst>
                                        <p:tav tm="0">
                                          <p:val>
                                            <p:strVal val="#ppt_y"/>
                                          </p:val>
                                        </p:tav>
                                        <p:tav tm="100000">
                                          <p:val>
                                            <p:strVal val="#ppt_y"/>
                                          </p:val>
                                        </p:tav>
                                      </p:tavLst>
                                    </p:anim>
                                  </p:childTnLst>
                                </p:cTn>
                              </p:par>
                              <p:par>
                                <p:cTn id="748" presetID="2" presetClass="entr" presetSubtype="2" fill="hold" nodeType="withEffect">
                                  <p:stCondLst>
                                    <p:cond delay="0"/>
                                  </p:stCondLst>
                                  <p:childTnLst>
                                    <p:set>
                                      <p:cBhvr>
                                        <p:cTn id="749" dur="1" fill="hold">
                                          <p:stCondLst>
                                            <p:cond delay="0"/>
                                          </p:stCondLst>
                                        </p:cTn>
                                        <p:tgtEl>
                                          <p:spTgt spid="348"/>
                                        </p:tgtEl>
                                        <p:attrNameLst>
                                          <p:attrName>style.visibility</p:attrName>
                                        </p:attrNameLst>
                                      </p:cBhvr>
                                      <p:to>
                                        <p:strVal val="visible"/>
                                      </p:to>
                                    </p:set>
                                    <p:anim calcmode="lin" valueType="num">
                                      <p:cBhvr additive="base">
                                        <p:cTn id="750" dur="200" fill="hold"/>
                                        <p:tgtEl>
                                          <p:spTgt spid="348"/>
                                        </p:tgtEl>
                                        <p:attrNameLst>
                                          <p:attrName>ppt_x</p:attrName>
                                        </p:attrNameLst>
                                      </p:cBhvr>
                                      <p:tavLst>
                                        <p:tav tm="0">
                                          <p:val>
                                            <p:strVal val="1+#ppt_w/2"/>
                                          </p:val>
                                        </p:tav>
                                        <p:tav tm="100000">
                                          <p:val>
                                            <p:strVal val="#ppt_x"/>
                                          </p:val>
                                        </p:tav>
                                      </p:tavLst>
                                    </p:anim>
                                    <p:anim calcmode="lin" valueType="num">
                                      <p:cBhvr additive="base">
                                        <p:cTn id="751" dur="200" fill="hold"/>
                                        <p:tgtEl>
                                          <p:spTgt spid="348"/>
                                        </p:tgtEl>
                                        <p:attrNameLst>
                                          <p:attrName>ppt_y</p:attrName>
                                        </p:attrNameLst>
                                      </p:cBhvr>
                                      <p:tavLst>
                                        <p:tav tm="0">
                                          <p:val>
                                            <p:strVal val="#ppt_y"/>
                                          </p:val>
                                        </p:tav>
                                        <p:tav tm="100000">
                                          <p:val>
                                            <p:strVal val="#ppt_y"/>
                                          </p:val>
                                        </p:tav>
                                      </p:tavLst>
                                    </p:anim>
                                  </p:childTnLst>
                                </p:cTn>
                              </p:par>
                              <p:par>
                                <p:cTn id="752" presetID="2" presetClass="entr" presetSubtype="2" fill="hold" nodeType="withEffect">
                                  <p:stCondLst>
                                    <p:cond delay="0"/>
                                  </p:stCondLst>
                                  <p:childTnLst>
                                    <p:set>
                                      <p:cBhvr>
                                        <p:cTn id="753" dur="1" fill="hold">
                                          <p:stCondLst>
                                            <p:cond delay="0"/>
                                          </p:stCondLst>
                                        </p:cTn>
                                        <p:tgtEl>
                                          <p:spTgt spid="349"/>
                                        </p:tgtEl>
                                        <p:attrNameLst>
                                          <p:attrName>style.visibility</p:attrName>
                                        </p:attrNameLst>
                                      </p:cBhvr>
                                      <p:to>
                                        <p:strVal val="visible"/>
                                      </p:to>
                                    </p:set>
                                    <p:anim calcmode="lin" valueType="num">
                                      <p:cBhvr additive="base">
                                        <p:cTn id="754" dur="200" fill="hold"/>
                                        <p:tgtEl>
                                          <p:spTgt spid="349"/>
                                        </p:tgtEl>
                                        <p:attrNameLst>
                                          <p:attrName>ppt_x</p:attrName>
                                        </p:attrNameLst>
                                      </p:cBhvr>
                                      <p:tavLst>
                                        <p:tav tm="0">
                                          <p:val>
                                            <p:strVal val="1+#ppt_w/2"/>
                                          </p:val>
                                        </p:tav>
                                        <p:tav tm="100000">
                                          <p:val>
                                            <p:strVal val="#ppt_x"/>
                                          </p:val>
                                        </p:tav>
                                      </p:tavLst>
                                    </p:anim>
                                    <p:anim calcmode="lin" valueType="num">
                                      <p:cBhvr additive="base">
                                        <p:cTn id="755" dur="200" fill="hold"/>
                                        <p:tgtEl>
                                          <p:spTgt spid="349"/>
                                        </p:tgtEl>
                                        <p:attrNameLst>
                                          <p:attrName>ppt_y</p:attrName>
                                        </p:attrNameLst>
                                      </p:cBhvr>
                                      <p:tavLst>
                                        <p:tav tm="0">
                                          <p:val>
                                            <p:strVal val="#ppt_y"/>
                                          </p:val>
                                        </p:tav>
                                        <p:tav tm="100000">
                                          <p:val>
                                            <p:strVal val="#ppt_y"/>
                                          </p:val>
                                        </p:tav>
                                      </p:tavLst>
                                    </p:anim>
                                  </p:childTnLst>
                                </p:cTn>
                              </p:par>
                              <p:par>
                                <p:cTn id="756" presetID="2" presetClass="entr" presetSubtype="2" fill="hold" nodeType="withEffect">
                                  <p:stCondLst>
                                    <p:cond delay="0"/>
                                  </p:stCondLst>
                                  <p:childTnLst>
                                    <p:set>
                                      <p:cBhvr>
                                        <p:cTn id="757" dur="1" fill="hold">
                                          <p:stCondLst>
                                            <p:cond delay="0"/>
                                          </p:stCondLst>
                                        </p:cTn>
                                        <p:tgtEl>
                                          <p:spTgt spid="350"/>
                                        </p:tgtEl>
                                        <p:attrNameLst>
                                          <p:attrName>style.visibility</p:attrName>
                                        </p:attrNameLst>
                                      </p:cBhvr>
                                      <p:to>
                                        <p:strVal val="visible"/>
                                      </p:to>
                                    </p:set>
                                    <p:anim calcmode="lin" valueType="num">
                                      <p:cBhvr additive="base">
                                        <p:cTn id="758" dur="200" fill="hold"/>
                                        <p:tgtEl>
                                          <p:spTgt spid="350"/>
                                        </p:tgtEl>
                                        <p:attrNameLst>
                                          <p:attrName>ppt_x</p:attrName>
                                        </p:attrNameLst>
                                      </p:cBhvr>
                                      <p:tavLst>
                                        <p:tav tm="0">
                                          <p:val>
                                            <p:strVal val="1+#ppt_w/2"/>
                                          </p:val>
                                        </p:tav>
                                        <p:tav tm="100000">
                                          <p:val>
                                            <p:strVal val="#ppt_x"/>
                                          </p:val>
                                        </p:tav>
                                      </p:tavLst>
                                    </p:anim>
                                    <p:anim calcmode="lin" valueType="num">
                                      <p:cBhvr additive="base">
                                        <p:cTn id="759" dur="200" fill="hold"/>
                                        <p:tgtEl>
                                          <p:spTgt spid="350"/>
                                        </p:tgtEl>
                                        <p:attrNameLst>
                                          <p:attrName>ppt_y</p:attrName>
                                        </p:attrNameLst>
                                      </p:cBhvr>
                                      <p:tavLst>
                                        <p:tav tm="0">
                                          <p:val>
                                            <p:strVal val="#ppt_y"/>
                                          </p:val>
                                        </p:tav>
                                        <p:tav tm="100000">
                                          <p:val>
                                            <p:strVal val="#ppt_y"/>
                                          </p:val>
                                        </p:tav>
                                      </p:tavLst>
                                    </p:anim>
                                  </p:childTnLst>
                                </p:cTn>
                              </p:par>
                              <p:par>
                                <p:cTn id="760" presetID="2" presetClass="entr" presetSubtype="2" fill="hold" nodeType="withEffect">
                                  <p:stCondLst>
                                    <p:cond delay="0"/>
                                  </p:stCondLst>
                                  <p:childTnLst>
                                    <p:set>
                                      <p:cBhvr>
                                        <p:cTn id="761" dur="1" fill="hold">
                                          <p:stCondLst>
                                            <p:cond delay="0"/>
                                          </p:stCondLst>
                                        </p:cTn>
                                        <p:tgtEl>
                                          <p:spTgt spid="351"/>
                                        </p:tgtEl>
                                        <p:attrNameLst>
                                          <p:attrName>style.visibility</p:attrName>
                                        </p:attrNameLst>
                                      </p:cBhvr>
                                      <p:to>
                                        <p:strVal val="visible"/>
                                      </p:to>
                                    </p:set>
                                    <p:anim calcmode="lin" valueType="num">
                                      <p:cBhvr additive="base">
                                        <p:cTn id="762" dur="200" fill="hold"/>
                                        <p:tgtEl>
                                          <p:spTgt spid="351"/>
                                        </p:tgtEl>
                                        <p:attrNameLst>
                                          <p:attrName>ppt_x</p:attrName>
                                        </p:attrNameLst>
                                      </p:cBhvr>
                                      <p:tavLst>
                                        <p:tav tm="0">
                                          <p:val>
                                            <p:strVal val="1+#ppt_w/2"/>
                                          </p:val>
                                        </p:tav>
                                        <p:tav tm="100000">
                                          <p:val>
                                            <p:strVal val="#ppt_x"/>
                                          </p:val>
                                        </p:tav>
                                      </p:tavLst>
                                    </p:anim>
                                    <p:anim calcmode="lin" valueType="num">
                                      <p:cBhvr additive="base">
                                        <p:cTn id="763" dur="200" fill="hold"/>
                                        <p:tgtEl>
                                          <p:spTgt spid="351"/>
                                        </p:tgtEl>
                                        <p:attrNameLst>
                                          <p:attrName>ppt_y</p:attrName>
                                        </p:attrNameLst>
                                      </p:cBhvr>
                                      <p:tavLst>
                                        <p:tav tm="0">
                                          <p:val>
                                            <p:strVal val="#ppt_y"/>
                                          </p:val>
                                        </p:tav>
                                        <p:tav tm="100000">
                                          <p:val>
                                            <p:strVal val="#ppt_y"/>
                                          </p:val>
                                        </p:tav>
                                      </p:tavLst>
                                    </p:anim>
                                  </p:childTnLst>
                                </p:cTn>
                              </p:par>
                              <p:par>
                                <p:cTn id="764" presetID="2" presetClass="entr" presetSubtype="2" fill="hold" nodeType="withEffect">
                                  <p:stCondLst>
                                    <p:cond delay="0"/>
                                  </p:stCondLst>
                                  <p:childTnLst>
                                    <p:set>
                                      <p:cBhvr>
                                        <p:cTn id="765" dur="1" fill="hold">
                                          <p:stCondLst>
                                            <p:cond delay="0"/>
                                          </p:stCondLst>
                                        </p:cTn>
                                        <p:tgtEl>
                                          <p:spTgt spid="352"/>
                                        </p:tgtEl>
                                        <p:attrNameLst>
                                          <p:attrName>style.visibility</p:attrName>
                                        </p:attrNameLst>
                                      </p:cBhvr>
                                      <p:to>
                                        <p:strVal val="visible"/>
                                      </p:to>
                                    </p:set>
                                    <p:anim calcmode="lin" valueType="num">
                                      <p:cBhvr additive="base">
                                        <p:cTn id="766" dur="200" fill="hold"/>
                                        <p:tgtEl>
                                          <p:spTgt spid="352"/>
                                        </p:tgtEl>
                                        <p:attrNameLst>
                                          <p:attrName>ppt_x</p:attrName>
                                        </p:attrNameLst>
                                      </p:cBhvr>
                                      <p:tavLst>
                                        <p:tav tm="0">
                                          <p:val>
                                            <p:strVal val="1+#ppt_w/2"/>
                                          </p:val>
                                        </p:tav>
                                        <p:tav tm="100000">
                                          <p:val>
                                            <p:strVal val="#ppt_x"/>
                                          </p:val>
                                        </p:tav>
                                      </p:tavLst>
                                    </p:anim>
                                    <p:anim calcmode="lin" valueType="num">
                                      <p:cBhvr additive="base">
                                        <p:cTn id="767" dur="200" fill="hold"/>
                                        <p:tgtEl>
                                          <p:spTgt spid="352"/>
                                        </p:tgtEl>
                                        <p:attrNameLst>
                                          <p:attrName>ppt_y</p:attrName>
                                        </p:attrNameLst>
                                      </p:cBhvr>
                                      <p:tavLst>
                                        <p:tav tm="0">
                                          <p:val>
                                            <p:strVal val="#ppt_y"/>
                                          </p:val>
                                        </p:tav>
                                        <p:tav tm="100000">
                                          <p:val>
                                            <p:strVal val="#ppt_y"/>
                                          </p:val>
                                        </p:tav>
                                      </p:tavLst>
                                    </p:anim>
                                  </p:childTnLst>
                                </p:cTn>
                              </p:par>
                              <p:par>
                                <p:cTn id="768" presetID="2" presetClass="entr" presetSubtype="2" fill="hold" nodeType="withEffect">
                                  <p:stCondLst>
                                    <p:cond delay="0"/>
                                  </p:stCondLst>
                                  <p:childTnLst>
                                    <p:set>
                                      <p:cBhvr>
                                        <p:cTn id="769" dur="1" fill="hold">
                                          <p:stCondLst>
                                            <p:cond delay="0"/>
                                          </p:stCondLst>
                                        </p:cTn>
                                        <p:tgtEl>
                                          <p:spTgt spid="353"/>
                                        </p:tgtEl>
                                        <p:attrNameLst>
                                          <p:attrName>style.visibility</p:attrName>
                                        </p:attrNameLst>
                                      </p:cBhvr>
                                      <p:to>
                                        <p:strVal val="visible"/>
                                      </p:to>
                                    </p:set>
                                    <p:anim calcmode="lin" valueType="num">
                                      <p:cBhvr additive="base">
                                        <p:cTn id="770" dur="200" fill="hold"/>
                                        <p:tgtEl>
                                          <p:spTgt spid="353"/>
                                        </p:tgtEl>
                                        <p:attrNameLst>
                                          <p:attrName>ppt_x</p:attrName>
                                        </p:attrNameLst>
                                      </p:cBhvr>
                                      <p:tavLst>
                                        <p:tav tm="0">
                                          <p:val>
                                            <p:strVal val="1+#ppt_w/2"/>
                                          </p:val>
                                        </p:tav>
                                        <p:tav tm="100000">
                                          <p:val>
                                            <p:strVal val="#ppt_x"/>
                                          </p:val>
                                        </p:tav>
                                      </p:tavLst>
                                    </p:anim>
                                    <p:anim calcmode="lin" valueType="num">
                                      <p:cBhvr additive="base">
                                        <p:cTn id="771" dur="200" fill="hold"/>
                                        <p:tgtEl>
                                          <p:spTgt spid="353"/>
                                        </p:tgtEl>
                                        <p:attrNameLst>
                                          <p:attrName>ppt_y</p:attrName>
                                        </p:attrNameLst>
                                      </p:cBhvr>
                                      <p:tavLst>
                                        <p:tav tm="0">
                                          <p:val>
                                            <p:strVal val="#ppt_y"/>
                                          </p:val>
                                        </p:tav>
                                        <p:tav tm="100000">
                                          <p:val>
                                            <p:strVal val="#ppt_y"/>
                                          </p:val>
                                        </p:tav>
                                      </p:tavLst>
                                    </p:anim>
                                  </p:childTnLst>
                                </p:cTn>
                              </p:par>
                              <p:par>
                                <p:cTn id="772" presetID="2" presetClass="entr" presetSubtype="2" fill="hold" nodeType="withEffect">
                                  <p:stCondLst>
                                    <p:cond delay="0"/>
                                  </p:stCondLst>
                                  <p:childTnLst>
                                    <p:set>
                                      <p:cBhvr>
                                        <p:cTn id="773" dur="1" fill="hold">
                                          <p:stCondLst>
                                            <p:cond delay="0"/>
                                          </p:stCondLst>
                                        </p:cTn>
                                        <p:tgtEl>
                                          <p:spTgt spid="354"/>
                                        </p:tgtEl>
                                        <p:attrNameLst>
                                          <p:attrName>style.visibility</p:attrName>
                                        </p:attrNameLst>
                                      </p:cBhvr>
                                      <p:to>
                                        <p:strVal val="visible"/>
                                      </p:to>
                                    </p:set>
                                    <p:anim calcmode="lin" valueType="num">
                                      <p:cBhvr additive="base">
                                        <p:cTn id="774" dur="200" fill="hold"/>
                                        <p:tgtEl>
                                          <p:spTgt spid="354"/>
                                        </p:tgtEl>
                                        <p:attrNameLst>
                                          <p:attrName>ppt_x</p:attrName>
                                        </p:attrNameLst>
                                      </p:cBhvr>
                                      <p:tavLst>
                                        <p:tav tm="0">
                                          <p:val>
                                            <p:strVal val="1+#ppt_w/2"/>
                                          </p:val>
                                        </p:tav>
                                        <p:tav tm="100000">
                                          <p:val>
                                            <p:strVal val="#ppt_x"/>
                                          </p:val>
                                        </p:tav>
                                      </p:tavLst>
                                    </p:anim>
                                    <p:anim calcmode="lin" valueType="num">
                                      <p:cBhvr additive="base">
                                        <p:cTn id="775" dur="200" fill="hold"/>
                                        <p:tgtEl>
                                          <p:spTgt spid="354"/>
                                        </p:tgtEl>
                                        <p:attrNameLst>
                                          <p:attrName>ppt_y</p:attrName>
                                        </p:attrNameLst>
                                      </p:cBhvr>
                                      <p:tavLst>
                                        <p:tav tm="0">
                                          <p:val>
                                            <p:strVal val="#ppt_y"/>
                                          </p:val>
                                        </p:tav>
                                        <p:tav tm="100000">
                                          <p:val>
                                            <p:strVal val="#ppt_y"/>
                                          </p:val>
                                        </p:tav>
                                      </p:tavLst>
                                    </p:anim>
                                  </p:childTnLst>
                                </p:cTn>
                              </p:par>
                              <p:par>
                                <p:cTn id="776" presetID="2" presetClass="entr" presetSubtype="2" fill="hold" nodeType="withEffect">
                                  <p:stCondLst>
                                    <p:cond delay="0"/>
                                  </p:stCondLst>
                                  <p:childTnLst>
                                    <p:set>
                                      <p:cBhvr>
                                        <p:cTn id="777" dur="1" fill="hold">
                                          <p:stCondLst>
                                            <p:cond delay="0"/>
                                          </p:stCondLst>
                                        </p:cTn>
                                        <p:tgtEl>
                                          <p:spTgt spid="355"/>
                                        </p:tgtEl>
                                        <p:attrNameLst>
                                          <p:attrName>style.visibility</p:attrName>
                                        </p:attrNameLst>
                                      </p:cBhvr>
                                      <p:to>
                                        <p:strVal val="visible"/>
                                      </p:to>
                                    </p:set>
                                    <p:anim calcmode="lin" valueType="num">
                                      <p:cBhvr additive="base">
                                        <p:cTn id="778" dur="200" fill="hold"/>
                                        <p:tgtEl>
                                          <p:spTgt spid="355"/>
                                        </p:tgtEl>
                                        <p:attrNameLst>
                                          <p:attrName>ppt_x</p:attrName>
                                        </p:attrNameLst>
                                      </p:cBhvr>
                                      <p:tavLst>
                                        <p:tav tm="0">
                                          <p:val>
                                            <p:strVal val="1+#ppt_w/2"/>
                                          </p:val>
                                        </p:tav>
                                        <p:tav tm="100000">
                                          <p:val>
                                            <p:strVal val="#ppt_x"/>
                                          </p:val>
                                        </p:tav>
                                      </p:tavLst>
                                    </p:anim>
                                    <p:anim calcmode="lin" valueType="num">
                                      <p:cBhvr additive="base">
                                        <p:cTn id="779" dur="200" fill="hold"/>
                                        <p:tgtEl>
                                          <p:spTgt spid="355"/>
                                        </p:tgtEl>
                                        <p:attrNameLst>
                                          <p:attrName>ppt_y</p:attrName>
                                        </p:attrNameLst>
                                      </p:cBhvr>
                                      <p:tavLst>
                                        <p:tav tm="0">
                                          <p:val>
                                            <p:strVal val="#ppt_y"/>
                                          </p:val>
                                        </p:tav>
                                        <p:tav tm="100000">
                                          <p:val>
                                            <p:strVal val="#ppt_y"/>
                                          </p:val>
                                        </p:tav>
                                      </p:tavLst>
                                    </p:anim>
                                  </p:childTnLst>
                                </p:cTn>
                              </p:par>
                              <p:par>
                                <p:cTn id="780" presetID="2" presetClass="entr" presetSubtype="2" fill="hold" nodeType="withEffect">
                                  <p:stCondLst>
                                    <p:cond delay="0"/>
                                  </p:stCondLst>
                                  <p:childTnLst>
                                    <p:set>
                                      <p:cBhvr>
                                        <p:cTn id="781" dur="1" fill="hold">
                                          <p:stCondLst>
                                            <p:cond delay="0"/>
                                          </p:stCondLst>
                                        </p:cTn>
                                        <p:tgtEl>
                                          <p:spTgt spid="356"/>
                                        </p:tgtEl>
                                        <p:attrNameLst>
                                          <p:attrName>style.visibility</p:attrName>
                                        </p:attrNameLst>
                                      </p:cBhvr>
                                      <p:to>
                                        <p:strVal val="visible"/>
                                      </p:to>
                                    </p:set>
                                    <p:anim calcmode="lin" valueType="num">
                                      <p:cBhvr additive="base">
                                        <p:cTn id="782" dur="200" fill="hold"/>
                                        <p:tgtEl>
                                          <p:spTgt spid="356"/>
                                        </p:tgtEl>
                                        <p:attrNameLst>
                                          <p:attrName>ppt_x</p:attrName>
                                        </p:attrNameLst>
                                      </p:cBhvr>
                                      <p:tavLst>
                                        <p:tav tm="0">
                                          <p:val>
                                            <p:strVal val="1+#ppt_w/2"/>
                                          </p:val>
                                        </p:tav>
                                        <p:tav tm="100000">
                                          <p:val>
                                            <p:strVal val="#ppt_x"/>
                                          </p:val>
                                        </p:tav>
                                      </p:tavLst>
                                    </p:anim>
                                    <p:anim calcmode="lin" valueType="num">
                                      <p:cBhvr additive="base">
                                        <p:cTn id="783" dur="200" fill="hold"/>
                                        <p:tgtEl>
                                          <p:spTgt spid="356"/>
                                        </p:tgtEl>
                                        <p:attrNameLst>
                                          <p:attrName>ppt_y</p:attrName>
                                        </p:attrNameLst>
                                      </p:cBhvr>
                                      <p:tavLst>
                                        <p:tav tm="0">
                                          <p:val>
                                            <p:strVal val="#ppt_y"/>
                                          </p:val>
                                        </p:tav>
                                        <p:tav tm="100000">
                                          <p:val>
                                            <p:strVal val="#ppt_y"/>
                                          </p:val>
                                        </p:tav>
                                      </p:tavLst>
                                    </p:anim>
                                  </p:childTnLst>
                                </p:cTn>
                              </p:par>
                              <p:par>
                                <p:cTn id="784" presetID="2" presetClass="entr" presetSubtype="2" fill="hold" nodeType="withEffect">
                                  <p:stCondLst>
                                    <p:cond delay="0"/>
                                  </p:stCondLst>
                                  <p:childTnLst>
                                    <p:set>
                                      <p:cBhvr>
                                        <p:cTn id="785" dur="1" fill="hold">
                                          <p:stCondLst>
                                            <p:cond delay="0"/>
                                          </p:stCondLst>
                                        </p:cTn>
                                        <p:tgtEl>
                                          <p:spTgt spid="357"/>
                                        </p:tgtEl>
                                        <p:attrNameLst>
                                          <p:attrName>style.visibility</p:attrName>
                                        </p:attrNameLst>
                                      </p:cBhvr>
                                      <p:to>
                                        <p:strVal val="visible"/>
                                      </p:to>
                                    </p:set>
                                    <p:anim calcmode="lin" valueType="num">
                                      <p:cBhvr additive="base">
                                        <p:cTn id="786" dur="200" fill="hold"/>
                                        <p:tgtEl>
                                          <p:spTgt spid="357"/>
                                        </p:tgtEl>
                                        <p:attrNameLst>
                                          <p:attrName>ppt_x</p:attrName>
                                        </p:attrNameLst>
                                      </p:cBhvr>
                                      <p:tavLst>
                                        <p:tav tm="0">
                                          <p:val>
                                            <p:strVal val="1+#ppt_w/2"/>
                                          </p:val>
                                        </p:tav>
                                        <p:tav tm="100000">
                                          <p:val>
                                            <p:strVal val="#ppt_x"/>
                                          </p:val>
                                        </p:tav>
                                      </p:tavLst>
                                    </p:anim>
                                    <p:anim calcmode="lin" valueType="num">
                                      <p:cBhvr additive="base">
                                        <p:cTn id="787" dur="200" fill="hold"/>
                                        <p:tgtEl>
                                          <p:spTgt spid="357"/>
                                        </p:tgtEl>
                                        <p:attrNameLst>
                                          <p:attrName>ppt_y</p:attrName>
                                        </p:attrNameLst>
                                      </p:cBhvr>
                                      <p:tavLst>
                                        <p:tav tm="0">
                                          <p:val>
                                            <p:strVal val="#ppt_y"/>
                                          </p:val>
                                        </p:tav>
                                        <p:tav tm="100000">
                                          <p:val>
                                            <p:strVal val="#ppt_y"/>
                                          </p:val>
                                        </p:tav>
                                      </p:tavLst>
                                    </p:anim>
                                  </p:childTnLst>
                                </p:cTn>
                              </p:par>
                            </p:childTnLst>
                          </p:cTn>
                        </p:par>
                        <p:par>
                          <p:cTn id="788" fill="hold">
                            <p:stCondLst>
                              <p:cond delay="200"/>
                            </p:stCondLst>
                            <p:childTnLst>
                              <p:par>
                                <p:cTn id="789" presetID="1" presetClass="entr" presetSubtype="0" fill="hold" grpId="0" nodeType="afterEffect">
                                  <p:stCondLst>
                                    <p:cond delay="0"/>
                                  </p:stCondLst>
                                  <p:childTnLst>
                                    <p:set>
                                      <p:cBhvr>
                                        <p:cTn id="790" dur="1" fill="hold">
                                          <p:stCondLst>
                                            <p:cond delay="199"/>
                                          </p:stCondLst>
                                        </p:cTn>
                                        <p:tgtEl>
                                          <p:spTgt spid="360"/>
                                        </p:tgtEl>
                                        <p:attrNameLst>
                                          <p:attrName>style.visibility</p:attrName>
                                        </p:attrNameLst>
                                      </p:cBhvr>
                                      <p:to>
                                        <p:strVal val="visible"/>
                                      </p:to>
                                    </p:set>
                                  </p:childTnLst>
                                </p:cTn>
                              </p:par>
                            </p:childTnLst>
                          </p:cTn>
                        </p:par>
                      </p:childTnLst>
                    </p:cTn>
                  </p:par>
                  <p:par>
                    <p:cTn id="791" fill="hold">
                      <p:stCondLst>
                        <p:cond delay="indefinite"/>
                      </p:stCondLst>
                      <p:childTnLst>
                        <p:par>
                          <p:cTn id="792" fill="hold">
                            <p:stCondLst>
                              <p:cond delay="0"/>
                            </p:stCondLst>
                            <p:childTnLst>
                              <p:par>
                                <p:cTn id="793" presetID="2" presetClass="entr" presetSubtype="2" fill="hold" nodeType="clickEffect">
                                  <p:stCondLst>
                                    <p:cond delay="0"/>
                                  </p:stCondLst>
                                  <p:childTnLst>
                                    <p:set>
                                      <p:cBhvr>
                                        <p:cTn id="794" dur="1" fill="hold">
                                          <p:stCondLst>
                                            <p:cond delay="0"/>
                                          </p:stCondLst>
                                        </p:cTn>
                                        <p:tgtEl>
                                          <p:spTgt spid="145"/>
                                        </p:tgtEl>
                                        <p:attrNameLst>
                                          <p:attrName>style.visibility</p:attrName>
                                        </p:attrNameLst>
                                      </p:cBhvr>
                                      <p:to>
                                        <p:strVal val="visible"/>
                                      </p:to>
                                    </p:set>
                                    <p:anim calcmode="lin" valueType="num">
                                      <p:cBhvr additive="base">
                                        <p:cTn id="795" dur="200" fill="hold"/>
                                        <p:tgtEl>
                                          <p:spTgt spid="145"/>
                                        </p:tgtEl>
                                        <p:attrNameLst>
                                          <p:attrName>ppt_x</p:attrName>
                                        </p:attrNameLst>
                                      </p:cBhvr>
                                      <p:tavLst>
                                        <p:tav tm="0">
                                          <p:val>
                                            <p:strVal val="1+#ppt_w/2"/>
                                          </p:val>
                                        </p:tav>
                                        <p:tav tm="100000">
                                          <p:val>
                                            <p:strVal val="#ppt_x"/>
                                          </p:val>
                                        </p:tav>
                                      </p:tavLst>
                                    </p:anim>
                                    <p:anim calcmode="lin" valueType="num">
                                      <p:cBhvr additive="base">
                                        <p:cTn id="796" dur="200" fill="hold"/>
                                        <p:tgtEl>
                                          <p:spTgt spid="145"/>
                                        </p:tgtEl>
                                        <p:attrNameLst>
                                          <p:attrName>ppt_y</p:attrName>
                                        </p:attrNameLst>
                                      </p:cBhvr>
                                      <p:tavLst>
                                        <p:tav tm="0">
                                          <p:val>
                                            <p:strVal val="#ppt_y"/>
                                          </p:val>
                                        </p:tav>
                                        <p:tav tm="100000">
                                          <p:val>
                                            <p:strVal val="#ppt_y"/>
                                          </p:val>
                                        </p:tav>
                                      </p:tavLst>
                                    </p:anim>
                                  </p:childTnLst>
                                </p:cTn>
                              </p:par>
                              <p:par>
                                <p:cTn id="797" presetID="2" presetClass="entr" presetSubtype="2" fill="hold" nodeType="withEffect">
                                  <p:stCondLst>
                                    <p:cond delay="0"/>
                                  </p:stCondLst>
                                  <p:childTnLst>
                                    <p:set>
                                      <p:cBhvr>
                                        <p:cTn id="798" dur="1" fill="hold">
                                          <p:stCondLst>
                                            <p:cond delay="0"/>
                                          </p:stCondLst>
                                        </p:cTn>
                                        <p:tgtEl>
                                          <p:spTgt spid="74"/>
                                        </p:tgtEl>
                                        <p:attrNameLst>
                                          <p:attrName>style.visibility</p:attrName>
                                        </p:attrNameLst>
                                      </p:cBhvr>
                                      <p:to>
                                        <p:strVal val="visible"/>
                                      </p:to>
                                    </p:set>
                                    <p:anim calcmode="lin" valueType="num">
                                      <p:cBhvr additive="base">
                                        <p:cTn id="799" dur="200" fill="hold"/>
                                        <p:tgtEl>
                                          <p:spTgt spid="74"/>
                                        </p:tgtEl>
                                        <p:attrNameLst>
                                          <p:attrName>ppt_x</p:attrName>
                                        </p:attrNameLst>
                                      </p:cBhvr>
                                      <p:tavLst>
                                        <p:tav tm="0">
                                          <p:val>
                                            <p:strVal val="1+#ppt_w/2"/>
                                          </p:val>
                                        </p:tav>
                                        <p:tav tm="100000">
                                          <p:val>
                                            <p:strVal val="#ppt_x"/>
                                          </p:val>
                                        </p:tav>
                                      </p:tavLst>
                                    </p:anim>
                                    <p:anim calcmode="lin" valueType="num">
                                      <p:cBhvr additive="base">
                                        <p:cTn id="800" dur="200" fill="hold"/>
                                        <p:tgtEl>
                                          <p:spTgt spid="74"/>
                                        </p:tgtEl>
                                        <p:attrNameLst>
                                          <p:attrName>ppt_y</p:attrName>
                                        </p:attrNameLst>
                                      </p:cBhvr>
                                      <p:tavLst>
                                        <p:tav tm="0">
                                          <p:val>
                                            <p:strVal val="#ppt_y"/>
                                          </p:val>
                                        </p:tav>
                                        <p:tav tm="100000">
                                          <p:val>
                                            <p:strVal val="#ppt_y"/>
                                          </p:val>
                                        </p:tav>
                                      </p:tavLst>
                                    </p:anim>
                                  </p:childTnLst>
                                </p:cTn>
                              </p:par>
                            </p:childTnLst>
                          </p:cTn>
                        </p:par>
                        <p:par>
                          <p:cTn id="801" fill="hold">
                            <p:stCondLst>
                              <p:cond delay="200"/>
                            </p:stCondLst>
                            <p:childTnLst>
                              <p:par>
                                <p:cTn id="802" presetID="2" presetClass="entr" presetSubtype="2" fill="hold" nodeType="afterEffect">
                                  <p:stCondLst>
                                    <p:cond delay="0"/>
                                  </p:stCondLst>
                                  <p:childTnLst>
                                    <p:set>
                                      <p:cBhvr>
                                        <p:cTn id="803" dur="1" fill="hold">
                                          <p:stCondLst>
                                            <p:cond delay="0"/>
                                          </p:stCondLst>
                                        </p:cTn>
                                        <p:tgtEl>
                                          <p:spTgt spid="57"/>
                                        </p:tgtEl>
                                        <p:attrNameLst>
                                          <p:attrName>style.visibility</p:attrName>
                                        </p:attrNameLst>
                                      </p:cBhvr>
                                      <p:to>
                                        <p:strVal val="visible"/>
                                      </p:to>
                                    </p:set>
                                    <p:anim calcmode="lin" valueType="num">
                                      <p:cBhvr additive="base">
                                        <p:cTn id="804" dur="200" fill="hold"/>
                                        <p:tgtEl>
                                          <p:spTgt spid="57"/>
                                        </p:tgtEl>
                                        <p:attrNameLst>
                                          <p:attrName>ppt_x</p:attrName>
                                        </p:attrNameLst>
                                      </p:cBhvr>
                                      <p:tavLst>
                                        <p:tav tm="0">
                                          <p:val>
                                            <p:strVal val="1+#ppt_w/2"/>
                                          </p:val>
                                        </p:tav>
                                        <p:tav tm="100000">
                                          <p:val>
                                            <p:strVal val="#ppt_x"/>
                                          </p:val>
                                        </p:tav>
                                      </p:tavLst>
                                    </p:anim>
                                    <p:anim calcmode="lin" valueType="num">
                                      <p:cBhvr additive="base">
                                        <p:cTn id="805" dur="200" fill="hold"/>
                                        <p:tgtEl>
                                          <p:spTgt spid="57"/>
                                        </p:tgtEl>
                                        <p:attrNameLst>
                                          <p:attrName>ppt_y</p:attrName>
                                        </p:attrNameLst>
                                      </p:cBhvr>
                                      <p:tavLst>
                                        <p:tav tm="0">
                                          <p:val>
                                            <p:strVal val="#ppt_y"/>
                                          </p:val>
                                        </p:tav>
                                        <p:tav tm="100000">
                                          <p:val>
                                            <p:strVal val="#ppt_y"/>
                                          </p:val>
                                        </p:tav>
                                      </p:tavLst>
                                    </p:anim>
                                  </p:childTnLst>
                                </p:cTn>
                              </p:par>
                              <p:par>
                                <p:cTn id="806" presetID="2" presetClass="entr" presetSubtype="2" fill="hold" nodeType="withEffect">
                                  <p:stCondLst>
                                    <p:cond delay="0"/>
                                  </p:stCondLst>
                                  <p:childTnLst>
                                    <p:set>
                                      <p:cBhvr>
                                        <p:cTn id="807" dur="1" fill="hold">
                                          <p:stCondLst>
                                            <p:cond delay="0"/>
                                          </p:stCondLst>
                                        </p:cTn>
                                        <p:tgtEl>
                                          <p:spTgt spid="58"/>
                                        </p:tgtEl>
                                        <p:attrNameLst>
                                          <p:attrName>style.visibility</p:attrName>
                                        </p:attrNameLst>
                                      </p:cBhvr>
                                      <p:to>
                                        <p:strVal val="visible"/>
                                      </p:to>
                                    </p:set>
                                    <p:anim calcmode="lin" valueType="num">
                                      <p:cBhvr additive="base">
                                        <p:cTn id="808" dur="200" fill="hold"/>
                                        <p:tgtEl>
                                          <p:spTgt spid="58"/>
                                        </p:tgtEl>
                                        <p:attrNameLst>
                                          <p:attrName>ppt_x</p:attrName>
                                        </p:attrNameLst>
                                      </p:cBhvr>
                                      <p:tavLst>
                                        <p:tav tm="0">
                                          <p:val>
                                            <p:strVal val="1+#ppt_w/2"/>
                                          </p:val>
                                        </p:tav>
                                        <p:tav tm="100000">
                                          <p:val>
                                            <p:strVal val="#ppt_x"/>
                                          </p:val>
                                        </p:tav>
                                      </p:tavLst>
                                    </p:anim>
                                    <p:anim calcmode="lin" valueType="num">
                                      <p:cBhvr additive="base">
                                        <p:cTn id="809" dur="200" fill="hold"/>
                                        <p:tgtEl>
                                          <p:spTgt spid="58"/>
                                        </p:tgtEl>
                                        <p:attrNameLst>
                                          <p:attrName>ppt_y</p:attrName>
                                        </p:attrNameLst>
                                      </p:cBhvr>
                                      <p:tavLst>
                                        <p:tav tm="0">
                                          <p:val>
                                            <p:strVal val="#ppt_y"/>
                                          </p:val>
                                        </p:tav>
                                        <p:tav tm="100000">
                                          <p:val>
                                            <p:strVal val="#ppt_y"/>
                                          </p:val>
                                        </p:tav>
                                      </p:tavLst>
                                    </p:anim>
                                  </p:childTnLst>
                                </p:cTn>
                              </p:par>
                              <p:par>
                                <p:cTn id="810" presetID="2" presetClass="entr" presetSubtype="2" fill="hold" nodeType="withEffect">
                                  <p:stCondLst>
                                    <p:cond delay="0"/>
                                  </p:stCondLst>
                                  <p:childTnLst>
                                    <p:set>
                                      <p:cBhvr>
                                        <p:cTn id="811" dur="1" fill="hold">
                                          <p:stCondLst>
                                            <p:cond delay="0"/>
                                          </p:stCondLst>
                                        </p:cTn>
                                        <p:tgtEl>
                                          <p:spTgt spid="59"/>
                                        </p:tgtEl>
                                        <p:attrNameLst>
                                          <p:attrName>style.visibility</p:attrName>
                                        </p:attrNameLst>
                                      </p:cBhvr>
                                      <p:to>
                                        <p:strVal val="visible"/>
                                      </p:to>
                                    </p:set>
                                    <p:anim calcmode="lin" valueType="num">
                                      <p:cBhvr additive="base">
                                        <p:cTn id="812" dur="200" fill="hold"/>
                                        <p:tgtEl>
                                          <p:spTgt spid="59"/>
                                        </p:tgtEl>
                                        <p:attrNameLst>
                                          <p:attrName>ppt_x</p:attrName>
                                        </p:attrNameLst>
                                      </p:cBhvr>
                                      <p:tavLst>
                                        <p:tav tm="0">
                                          <p:val>
                                            <p:strVal val="1+#ppt_w/2"/>
                                          </p:val>
                                        </p:tav>
                                        <p:tav tm="100000">
                                          <p:val>
                                            <p:strVal val="#ppt_x"/>
                                          </p:val>
                                        </p:tav>
                                      </p:tavLst>
                                    </p:anim>
                                    <p:anim calcmode="lin" valueType="num">
                                      <p:cBhvr additive="base">
                                        <p:cTn id="813" dur="200" fill="hold"/>
                                        <p:tgtEl>
                                          <p:spTgt spid="59"/>
                                        </p:tgtEl>
                                        <p:attrNameLst>
                                          <p:attrName>ppt_y</p:attrName>
                                        </p:attrNameLst>
                                      </p:cBhvr>
                                      <p:tavLst>
                                        <p:tav tm="0">
                                          <p:val>
                                            <p:strVal val="#ppt_y"/>
                                          </p:val>
                                        </p:tav>
                                        <p:tav tm="100000">
                                          <p:val>
                                            <p:strVal val="#ppt_y"/>
                                          </p:val>
                                        </p:tav>
                                      </p:tavLst>
                                    </p:anim>
                                  </p:childTnLst>
                                </p:cTn>
                              </p:par>
                              <p:par>
                                <p:cTn id="814" presetID="2" presetClass="entr" presetSubtype="2" fill="hold" nodeType="withEffect">
                                  <p:stCondLst>
                                    <p:cond delay="0"/>
                                  </p:stCondLst>
                                  <p:childTnLst>
                                    <p:set>
                                      <p:cBhvr>
                                        <p:cTn id="815" dur="1" fill="hold">
                                          <p:stCondLst>
                                            <p:cond delay="0"/>
                                          </p:stCondLst>
                                        </p:cTn>
                                        <p:tgtEl>
                                          <p:spTgt spid="60"/>
                                        </p:tgtEl>
                                        <p:attrNameLst>
                                          <p:attrName>style.visibility</p:attrName>
                                        </p:attrNameLst>
                                      </p:cBhvr>
                                      <p:to>
                                        <p:strVal val="visible"/>
                                      </p:to>
                                    </p:set>
                                    <p:anim calcmode="lin" valueType="num">
                                      <p:cBhvr additive="base">
                                        <p:cTn id="816" dur="200" fill="hold"/>
                                        <p:tgtEl>
                                          <p:spTgt spid="60"/>
                                        </p:tgtEl>
                                        <p:attrNameLst>
                                          <p:attrName>ppt_x</p:attrName>
                                        </p:attrNameLst>
                                      </p:cBhvr>
                                      <p:tavLst>
                                        <p:tav tm="0">
                                          <p:val>
                                            <p:strVal val="1+#ppt_w/2"/>
                                          </p:val>
                                        </p:tav>
                                        <p:tav tm="100000">
                                          <p:val>
                                            <p:strVal val="#ppt_x"/>
                                          </p:val>
                                        </p:tav>
                                      </p:tavLst>
                                    </p:anim>
                                    <p:anim calcmode="lin" valueType="num">
                                      <p:cBhvr additive="base">
                                        <p:cTn id="817" dur="200" fill="hold"/>
                                        <p:tgtEl>
                                          <p:spTgt spid="60"/>
                                        </p:tgtEl>
                                        <p:attrNameLst>
                                          <p:attrName>ppt_y</p:attrName>
                                        </p:attrNameLst>
                                      </p:cBhvr>
                                      <p:tavLst>
                                        <p:tav tm="0">
                                          <p:val>
                                            <p:strVal val="#ppt_y"/>
                                          </p:val>
                                        </p:tav>
                                        <p:tav tm="100000">
                                          <p:val>
                                            <p:strVal val="#ppt_y"/>
                                          </p:val>
                                        </p:tav>
                                      </p:tavLst>
                                    </p:anim>
                                  </p:childTnLst>
                                </p:cTn>
                              </p:par>
                              <p:par>
                                <p:cTn id="818" presetID="2" presetClass="entr" presetSubtype="2" fill="hold" nodeType="withEffect">
                                  <p:stCondLst>
                                    <p:cond delay="0"/>
                                  </p:stCondLst>
                                  <p:childTnLst>
                                    <p:set>
                                      <p:cBhvr>
                                        <p:cTn id="819" dur="1" fill="hold">
                                          <p:stCondLst>
                                            <p:cond delay="0"/>
                                          </p:stCondLst>
                                        </p:cTn>
                                        <p:tgtEl>
                                          <p:spTgt spid="61"/>
                                        </p:tgtEl>
                                        <p:attrNameLst>
                                          <p:attrName>style.visibility</p:attrName>
                                        </p:attrNameLst>
                                      </p:cBhvr>
                                      <p:to>
                                        <p:strVal val="visible"/>
                                      </p:to>
                                    </p:set>
                                    <p:anim calcmode="lin" valueType="num">
                                      <p:cBhvr additive="base">
                                        <p:cTn id="820" dur="200" fill="hold"/>
                                        <p:tgtEl>
                                          <p:spTgt spid="61"/>
                                        </p:tgtEl>
                                        <p:attrNameLst>
                                          <p:attrName>ppt_x</p:attrName>
                                        </p:attrNameLst>
                                      </p:cBhvr>
                                      <p:tavLst>
                                        <p:tav tm="0">
                                          <p:val>
                                            <p:strVal val="1+#ppt_w/2"/>
                                          </p:val>
                                        </p:tav>
                                        <p:tav tm="100000">
                                          <p:val>
                                            <p:strVal val="#ppt_x"/>
                                          </p:val>
                                        </p:tav>
                                      </p:tavLst>
                                    </p:anim>
                                    <p:anim calcmode="lin" valueType="num">
                                      <p:cBhvr additive="base">
                                        <p:cTn id="821" dur="200" fill="hold"/>
                                        <p:tgtEl>
                                          <p:spTgt spid="61"/>
                                        </p:tgtEl>
                                        <p:attrNameLst>
                                          <p:attrName>ppt_y</p:attrName>
                                        </p:attrNameLst>
                                      </p:cBhvr>
                                      <p:tavLst>
                                        <p:tav tm="0">
                                          <p:val>
                                            <p:strVal val="#ppt_y"/>
                                          </p:val>
                                        </p:tav>
                                        <p:tav tm="100000">
                                          <p:val>
                                            <p:strVal val="#ppt_y"/>
                                          </p:val>
                                        </p:tav>
                                      </p:tavLst>
                                    </p:anim>
                                  </p:childTnLst>
                                </p:cTn>
                              </p:par>
                              <p:par>
                                <p:cTn id="822" presetID="2" presetClass="entr" presetSubtype="2" fill="hold" nodeType="withEffect">
                                  <p:stCondLst>
                                    <p:cond delay="0"/>
                                  </p:stCondLst>
                                  <p:childTnLst>
                                    <p:set>
                                      <p:cBhvr>
                                        <p:cTn id="823" dur="1" fill="hold">
                                          <p:stCondLst>
                                            <p:cond delay="0"/>
                                          </p:stCondLst>
                                        </p:cTn>
                                        <p:tgtEl>
                                          <p:spTgt spid="62"/>
                                        </p:tgtEl>
                                        <p:attrNameLst>
                                          <p:attrName>style.visibility</p:attrName>
                                        </p:attrNameLst>
                                      </p:cBhvr>
                                      <p:to>
                                        <p:strVal val="visible"/>
                                      </p:to>
                                    </p:set>
                                    <p:anim calcmode="lin" valueType="num">
                                      <p:cBhvr additive="base">
                                        <p:cTn id="824" dur="200" fill="hold"/>
                                        <p:tgtEl>
                                          <p:spTgt spid="62"/>
                                        </p:tgtEl>
                                        <p:attrNameLst>
                                          <p:attrName>ppt_x</p:attrName>
                                        </p:attrNameLst>
                                      </p:cBhvr>
                                      <p:tavLst>
                                        <p:tav tm="0">
                                          <p:val>
                                            <p:strVal val="1+#ppt_w/2"/>
                                          </p:val>
                                        </p:tav>
                                        <p:tav tm="100000">
                                          <p:val>
                                            <p:strVal val="#ppt_x"/>
                                          </p:val>
                                        </p:tav>
                                      </p:tavLst>
                                    </p:anim>
                                    <p:anim calcmode="lin" valueType="num">
                                      <p:cBhvr additive="base">
                                        <p:cTn id="825" dur="200" fill="hold"/>
                                        <p:tgtEl>
                                          <p:spTgt spid="62"/>
                                        </p:tgtEl>
                                        <p:attrNameLst>
                                          <p:attrName>ppt_y</p:attrName>
                                        </p:attrNameLst>
                                      </p:cBhvr>
                                      <p:tavLst>
                                        <p:tav tm="0">
                                          <p:val>
                                            <p:strVal val="#ppt_y"/>
                                          </p:val>
                                        </p:tav>
                                        <p:tav tm="100000">
                                          <p:val>
                                            <p:strVal val="#ppt_y"/>
                                          </p:val>
                                        </p:tav>
                                      </p:tavLst>
                                    </p:anim>
                                  </p:childTnLst>
                                </p:cTn>
                              </p:par>
                              <p:par>
                                <p:cTn id="826" presetID="2" presetClass="entr" presetSubtype="2" fill="hold" nodeType="withEffect">
                                  <p:stCondLst>
                                    <p:cond delay="0"/>
                                  </p:stCondLst>
                                  <p:childTnLst>
                                    <p:set>
                                      <p:cBhvr>
                                        <p:cTn id="827" dur="1" fill="hold">
                                          <p:stCondLst>
                                            <p:cond delay="0"/>
                                          </p:stCondLst>
                                        </p:cTn>
                                        <p:tgtEl>
                                          <p:spTgt spid="63"/>
                                        </p:tgtEl>
                                        <p:attrNameLst>
                                          <p:attrName>style.visibility</p:attrName>
                                        </p:attrNameLst>
                                      </p:cBhvr>
                                      <p:to>
                                        <p:strVal val="visible"/>
                                      </p:to>
                                    </p:set>
                                    <p:anim calcmode="lin" valueType="num">
                                      <p:cBhvr additive="base">
                                        <p:cTn id="828" dur="200" fill="hold"/>
                                        <p:tgtEl>
                                          <p:spTgt spid="63"/>
                                        </p:tgtEl>
                                        <p:attrNameLst>
                                          <p:attrName>ppt_x</p:attrName>
                                        </p:attrNameLst>
                                      </p:cBhvr>
                                      <p:tavLst>
                                        <p:tav tm="0">
                                          <p:val>
                                            <p:strVal val="1+#ppt_w/2"/>
                                          </p:val>
                                        </p:tav>
                                        <p:tav tm="100000">
                                          <p:val>
                                            <p:strVal val="#ppt_x"/>
                                          </p:val>
                                        </p:tav>
                                      </p:tavLst>
                                    </p:anim>
                                    <p:anim calcmode="lin" valueType="num">
                                      <p:cBhvr additive="base">
                                        <p:cTn id="829" dur="200" fill="hold"/>
                                        <p:tgtEl>
                                          <p:spTgt spid="63"/>
                                        </p:tgtEl>
                                        <p:attrNameLst>
                                          <p:attrName>ppt_y</p:attrName>
                                        </p:attrNameLst>
                                      </p:cBhvr>
                                      <p:tavLst>
                                        <p:tav tm="0">
                                          <p:val>
                                            <p:strVal val="#ppt_y"/>
                                          </p:val>
                                        </p:tav>
                                        <p:tav tm="100000">
                                          <p:val>
                                            <p:strVal val="#ppt_y"/>
                                          </p:val>
                                        </p:tav>
                                      </p:tavLst>
                                    </p:anim>
                                  </p:childTnLst>
                                </p:cTn>
                              </p:par>
                              <p:par>
                                <p:cTn id="830" presetID="2" presetClass="entr" presetSubtype="2" fill="hold" nodeType="withEffect">
                                  <p:stCondLst>
                                    <p:cond delay="0"/>
                                  </p:stCondLst>
                                  <p:childTnLst>
                                    <p:set>
                                      <p:cBhvr>
                                        <p:cTn id="831" dur="1" fill="hold">
                                          <p:stCondLst>
                                            <p:cond delay="0"/>
                                          </p:stCondLst>
                                        </p:cTn>
                                        <p:tgtEl>
                                          <p:spTgt spid="64"/>
                                        </p:tgtEl>
                                        <p:attrNameLst>
                                          <p:attrName>style.visibility</p:attrName>
                                        </p:attrNameLst>
                                      </p:cBhvr>
                                      <p:to>
                                        <p:strVal val="visible"/>
                                      </p:to>
                                    </p:set>
                                    <p:anim calcmode="lin" valueType="num">
                                      <p:cBhvr additive="base">
                                        <p:cTn id="832" dur="200" fill="hold"/>
                                        <p:tgtEl>
                                          <p:spTgt spid="64"/>
                                        </p:tgtEl>
                                        <p:attrNameLst>
                                          <p:attrName>ppt_x</p:attrName>
                                        </p:attrNameLst>
                                      </p:cBhvr>
                                      <p:tavLst>
                                        <p:tav tm="0">
                                          <p:val>
                                            <p:strVal val="1+#ppt_w/2"/>
                                          </p:val>
                                        </p:tav>
                                        <p:tav tm="100000">
                                          <p:val>
                                            <p:strVal val="#ppt_x"/>
                                          </p:val>
                                        </p:tav>
                                      </p:tavLst>
                                    </p:anim>
                                    <p:anim calcmode="lin" valueType="num">
                                      <p:cBhvr additive="base">
                                        <p:cTn id="833" dur="200" fill="hold"/>
                                        <p:tgtEl>
                                          <p:spTgt spid="64"/>
                                        </p:tgtEl>
                                        <p:attrNameLst>
                                          <p:attrName>ppt_y</p:attrName>
                                        </p:attrNameLst>
                                      </p:cBhvr>
                                      <p:tavLst>
                                        <p:tav tm="0">
                                          <p:val>
                                            <p:strVal val="#ppt_y"/>
                                          </p:val>
                                        </p:tav>
                                        <p:tav tm="100000">
                                          <p:val>
                                            <p:strVal val="#ppt_y"/>
                                          </p:val>
                                        </p:tav>
                                      </p:tavLst>
                                    </p:anim>
                                  </p:childTnLst>
                                </p:cTn>
                              </p:par>
                              <p:par>
                                <p:cTn id="834" presetID="2" presetClass="entr" presetSubtype="2" fill="hold" nodeType="withEffect">
                                  <p:stCondLst>
                                    <p:cond delay="0"/>
                                  </p:stCondLst>
                                  <p:childTnLst>
                                    <p:set>
                                      <p:cBhvr>
                                        <p:cTn id="835" dur="1" fill="hold">
                                          <p:stCondLst>
                                            <p:cond delay="0"/>
                                          </p:stCondLst>
                                        </p:cTn>
                                        <p:tgtEl>
                                          <p:spTgt spid="65"/>
                                        </p:tgtEl>
                                        <p:attrNameLst>
                                          <p:attrName>style.visibility</p:attrName>
                                        </p:attrNameLst>
                                      </p:cBhvr>
                                      <p:to>
                                        <p:strVal val="visible"/>
                                      </p:to>
                                    </p:set>
                                    <p:anim calcmode="lin" valueType="num">
                                      <p:cBhvr additive="base">
                                        <p:cTn id="836" dur="200" fill="hold"/>
                                        <p:tgtEl>
                                          <p:spTgt spid="65"/>
                                        </p:tgtEl>
                                        <p:attrNameLst>
                                          <p:attrName>ppt_x</p:attrName>
                                        </p:attrNameLst>
                                      </p:cBhvr>
                                      <p:tavLst>
                                        <p:tav tm="0">
                                          <p:val>
                                            <p:strVal val="1+#ppt_w/2"/>
                                          </p:val>
                                        </p:tav>
                                        <p:tav tm="100000">
                                          <p:val>
                                            <p:strVal val="#ppt_x"/>
                                          </p:val>
                                        </p:tav>
                                      </p:tavLst>
                                    </p:anim>
                                    <p:anim calcmode="lin" valueType="num">
                                      <p:cBhvr additive="base">
                                        <p:cTn id="837" dur="200" fill="hold"/>
                                        <p:tgtEl>
                                          <p:spTgt spid="65"/>
                                        </p:tgtEl>
                                        <p:attrNameLst>
                                          <p:attrName>ppt_y</p:attrName>
                                        </p:attrNameLst>
                                      </p:cBhvr>
                                      <p:tavLst>
                                        <p:tav tm="0">
                                          <p:val>
                                            <p:strVal val="#ppt_y"/>
                                          </p:val>
                                        </p:tav>
                                        <p:tav tm="100000">
                                          <p:val>
                                            <p:strVal val="#ppt_y"/>
                                          </p:val>
                                        </p:tav>
                                      </p:tavLst>
                                    </p:anim>
                                  </p:childTnLst>
                                </p:cTn>
                              </p:par>
                              <p:par>
                                <p:cTn id="838" presetID="2" presetClass="entr" presetSubtype="2" fill="hold" nodeType="withEffect">
                                  <p:stCondLst>
                                    <p:cond delay="0"/>
                                  </p:stCondLst>
                                  <p:childTnLst>
                                    <p:set>
                                      <p:cBhvr>
                                        <p:cTn id="839" dur="1" fill="hold">
                                          <p:stCondLst>
                                            <p:cond delay="0"/>
                                          </p:stCondLst>
                                        </p:cTn>
                                        <p:tgtEl>
                                          <p:spTgt spid="75"/>
                                        </p:tgtEl>
                                        <p:attrNameLst>
                                          <p:attrName>style.visibility</p:attrName>
                                        </p:attrNameLst>
                                      </p:cBhvr>
                                      <p:to>
                                        <p:strVal val="visible"/>
                                      </p:to>
                                    </p:set>
                                    <p:anim calcmode="lin" valueType="num">
                                      <p:cBhvr additive="base">
                                        <p:cTn id="840" dur="200" fill="hold"/>
                                        <p:tgtEl>
                                          <p:spTgt spid="75"/>
                                        </p:tgtEl>
                                        <p:attrNameLst>
                                          <p:attrName>ppt_x</p:attrName>
                                        </p:attrNameLst>
                                      </p:cBhvr>
                                      <p:tavLst>
                                        <p:tav tm="0">
                                          <p:val>
                                            <p:strVal val="1+#ppt_w/2"/>
                                          </p:val>
                                        </p:tav>
                                        <p:tav tm="100000">
                                          <p:val>
                                            <p:strVal val="#ppt_x"/>
                                          </p:val>
                                        </p:tav>
                                      </p:tavLst>
                                    </p:anim>
                                    <p:anim calcmode="lin" valueType="num">
                                      <p:cBhvr additive="base">
                                        <p:cTn id="841" dur="200" fill="hold"/>
                                        <p:tgtEl>
                                          <p:spTgt spid="75"/>
                                        </p:tgtEl>
                                        <p:attrNameLst>
                                          <p:attrName>ppt_y</p:attrName>
                                        </p:attrNameLst>
                                      </p:cBhvr>
                                      <p:tavLst>
                                        <p:tav tm="0">
                                          <p:val>
                                            <p:strVal val="#ppt_y"/>
                                          </p:val>
                                        </p:tav>
                                        <p:tav tm="100000">
                                          <p:val>
                                            <p:strVal val="#ppt_y"/>
                                          </p:val>
                                        </p:tav>
                                      </p:tavLst>
                                    </p:anim>
                                  </p:childTnLst>
                                </p:cTn>
                              </p:par>
                              <p:par>
                                <p:cTn id="842" presetID="2" presetClass="entr" presetSubtype="2" fill="hold" nodeType="withEffect">
                                  <p:stCondLst>
                                    <p:cond delay="0"/>
                                  </p:stCondLst>
                                  <p:childTnLst>
                                    <p:set>
                                      <p:cBhvr>
                                        <p:cTn id="843" dur="1" fill="hold">
                                          <p:stCondLst>
                                            <p:cond delay="0"/>
                                          </p:stCondLst>
                                        </p:cTn>
                                        <p:tgtEl>
                                          <p:spTgt spid="76"/>
                                        </p:tgtEl>
                                        <p:attrNameLst>
                                          <p:attrName>style.visibility</p:attrName>
                                        </p:attrNameLst>
                                      </p:cBhvr>
                                      <p:to>
                                        <p:strVal val="visible"/>
                                      </p:to>
                                    </p:set>
                                    <p:anim calcmode="lin" valueType="num">
                                      <p:cBhvr additive="base">
                                        <p:cTn id="844" dur="200" fill="hold"/>
                                        <p:tgtEl>
                                          <p:spTgt spid="76"/>
                                        </p:tgtEl>
                                        <p:attrNameLst>
                                          <p:attrName>ppt_x</p:attrName>
                                        </p:attrNameLst>
                                      </p:cBhvr>
                                      <p:tavLst>
                                        <p:tav tm="0">
                                          <p:val>
                                            <p:strVal val="1+#ppt_w/2"/>
                                          </p:val>
                                        </p:tav>
                                        <p:tav tm="100000">
                                          <p:val>
                                            <p:strVal val="#ppt_x"/>
                                          </p:val>
                                        </p:tav>
                                      </p:tavLst>
                                    </p:anim>
                                    <p:anim calcmode="lin" valueType="num">
                                      <p:cBhvr additive="base">
                                        <p:cTn id="845" dur="200" fill="hold"/>
                                        <p:tgtEl>
                                          <p:spTgt spid="76"/>
                                        </p:tgtEl>
                                        <p:attrNameLst>
                                          <p:attrName>ppt_y</p:attrName>
                                        </p:attrNameLst>
                                      </p:cBhvr>
                                      <p:tavLst>
                                        <p:tav tm="0">
                                          <p:val>
                                            <p:strVal val="#ppt_y"/>
                                          </p:val>
                                        </p:tav>
                                        <p:tav tm="100000">
                                          <p:val>
                                            <p:strVal val="#ppt_y"/>
                                          </p:val>
                                        </p:tav>
                                      </p:tavLst>
                                    </p:anim>
                                  </p:childTnLst>
                                </p:cTn>
                              </p:par>
                              <p:par>
                                <p:cTn id="846" presetID="2" presetClass="entr" presetSubtype="2" fill="hold" nodeType="withEffect">
                                  <p:stCondLst>
                                    <p:cond delay="0"/>
                                  </p:stCondLst>
                                  <p:childTnLst>
                                    <p:set>
                                      <p:cBhvr>
                                        <p:cTn id="847" dur="1" fill="hold">
                                          <p:stCondLst>
                                            <p:cond delay="0"/>
                                          </p:stCondLst>
                                        </p:cTn>
                                        <p:tgtEl>
                                          <p:spTgt spid="77"/>
                                        </p:tgtEl>
                                        <p:attrNameLst>
                                          <p:attrName>style.visibility</p:attrName>
                                        </p:attrNameLst>
                                      </p:cBhvr>
                                      <p:to>
                                        <p:strVal val="visible"/>
                                      </p:to>
                                    </p:set>
                                    <p:anim calcmode="lin" valueType="num">
                                      <p:cBhvr additive="base">
                                        <p:cTn id="848" dur="200" fill="hold"/>
                                        <p:tgtEl>
                                          <p:spTgt spid="77"/>
                                        </p:tgtEl>
                                        <p:attrNameLst>
                                          <p:attrName>ppt_x</p:attrName>
                                        </p:attrNameLst>
                                      </p:cBhvr>
                                      <p:tavLst>
                                        <p:tav tm="0">
                                          <p:val>
                                            <p:strVal val="1+#ppt_w/2"/>
                                          </p:val>
                                        </p:tav>
                                        <p:tav tm="100000">
                                          <p:val>
                                            <p:strVal val="#ppt_x"/>
                                          </p:val>
                                        </p:tav>
                                      </p:tavLst>
                                    </p:anim>
                                    <p:anim calcmode="lin" valueType="num">
                                      <p:cBhvr additive="base">
                                        <p:cTn id="849" dur="200" fill="hold"/>
                                        <p:tgtEl>
                                          <p:spTgt spid="77"/>
                                        </p:tgtEl>
                                        <p:attrNameLst>
                                          <p:attrName>ppt_y</p:attrName>
                                        </p:attrNameLst>
                                      </p:cBhvr>
                                      <p:tavLst>
                                        <p:tav tm="0">
                                          <p:val>
                                            <p:strVal val="#ppt_y"/>
                                          </p:val>
                                        </p:tav>
                                        <p:tav tm="100000">
                                          <p:val>
                                            <p:strVal val="#ppt_y"/>
                                          </p:val>
                                        </p:tav>
                                      </p:tavLst>
                                    </p:anim>
                                  </p:childTnLst>
                                </p:cTn>
                              </p:par>
                              <p:par>
                                <p:cTn id="850" presetID="2" presetClass="entr" presetSubtype="2" fill="hold" nodeType="withEffect">
                                  <p:stCondLst>
                                    <p:cond delay="0"/>
                                  </p:stCondLst>
                                  <p:childTnLst>
                                    <p:set>
                                      <p:cBhvr>
                                        <p:cTn id="851" dur="1" fill="hold">
                                          <p:stCondLst>
                                            <p:cond delay="0"/>
                                          </p:stCondLst>
                                        </p:cTn>
                                        <p:tgtEl>
                                          <p:spTgt spid="78"/>
                                        </p:tgtEl>
                                        <p:attrNameLst>
                                          <p:attrName>style.visibility</p:attrName>
                                        </p:attrNameLst>
                                      </p:cBhvr>
                                      <p:to>
                                        <p:strVal val="visible"/>
                                      </p:to>
                                    </p:set>
                                    <p:anim calcmode="lin" valueType="num">
                                      <p:cBhvr additive="base">
                                        <p:cTn id="852" dur="200" fill="hold"/>
                                        <p:tgtEl>
                                          <p:spTgt spid="78"/>
                                        </p:tgtEl>
                                        <p:attrNameLst>
                                          <p:attrName>ppt_x</p:attrName>
                                        </p:attrNameLst>
                                      </p:cBhvr>
                                      <p:tavLst>
                                        <p:tav tm="0">
                                          <p:val>
                                            <p:strVal val="1+#ppt_w/2"/>
                                          </p:val>
                                        </p:tav>
                                        <p:tav tm="100000">
                                          <p:val>
                                            <p:strVal val="#ppt_x"/>
                                          </p:val>
                                        </p:tav>
                                      </p:tavLst>
                                    </p:anim>
                                    <p:anim calcmode="lin" valueType="num">
                                      <p:cBhvr additive="base">
                                        <p:cTn id="853" dur="200" fill="hold"/>
                                        <p:tgtEl>
                                          <p:spTgt spid="78"/>
                                        </p:tgtEl>
                                        <p:attrNameLst>
                                          <p:attrName>ppt_y</p:attrName>
                                        </p:attrNameLst>
                                      </p:cBhvr>
                                      <p:tavLst>
                                        <p:tav tm="0">
                                          <p:val>
                                            <p:strVal val="#ppt_y"/>
                                          </p:val>
                                        </p:tav>
                                        <p:tav tm="100000">
                                          <p:val>
                                            <p:strVal val="#ppt_y"/>
                                          </p:val>
                                        </p:tav>
                                      </p:tavLst>
                                    </p:anim>
                                  </p:childTnLst>
                                </p:cTn>
                              </p:par>
                              <p:par>
                                <p:cTn id="854" presetID="2" presetClass="entr" presetSubtype="2" fill="hold" nodeType="withEffect">
                                  <p:stCondLst>
                                    <p:cond delay="0"/>
                                  </p:stCondLst>
                                  <p:childTnLst>
                                    <p:set>
                                      <p:cBhvr>
                                        <p:cTn id="855" dur="1" fill="hold">
                                          <p:stCondLst>
                                            <p:cond delay="0"/>
                                          </p:stCondLst>
                                        </p:cTn>
                                        <p:tgtEl>
                                          <p:spTgt spid="79"/>
                                        </p:tgtEl>
                                        <p:attrNameLst>
                                          <p:attrName>style.visibility</p:attrName>
                                        </p:attrNameLst>
                                      </p:cBhvr>
                                      <p:to>
                                        <p:strVal val="visible"/>
                                      </p:to>
                                    </p:set>
                                    <p:anim calcmode="lin" valueType="num">
                                      <p:cBhvr additive="base">
                                        <p:cTn id="856" dur="200" fill="hold"/>
                                        <p:tgtEl>
                                          <p:spTgt spid="79"/>
                                        </p:tgtEl>
                                        <p:attrNameLst>
                                          <p:attrName>ppt_x</p:attrName>
                                        </p:attrNameLst>
                                      </p:cBhvr>
                                      <p:tavLst>
                                        <p:tav tm="0">
                                          <p:val>
                                            <p:strVal val="1+#ppt_w/2"/>
                                          </p:val>
                                        </p:tav>
                                        <p:tav tm="100000">
                                          <p:val>
                                            <p:strVal val="#ppt_x"/>
                                          </p:val>
                                        </p:tav>
                                      </p:tavLst>
                                    </p:anim>
                                    <p:anim calcmode="lin" valueType="num">
                                      <p:cBhvr additive="base">
                                        <p:cTn id="857" dur="200" fill="hold"/>
                                        <p:tgtEl>
                                          <p:spTgt spid="79"/>
                                        </p:tgtEl>
                                        <p:attrNameLst>
                                          <p:attrName>ppt_y</p:attrName>
                                        </p:attrNameLst>
                                      </p:cBhvr>
                                      <p:tavLst>
                                        <p:tav tm="0">
                                          <p:val>
                                            <p:strVal val="#ppt_y"/>
                                          </p:val>
                                        </p:tav>
                                        <p:tav tm="100000">
                                          <p:val>
                                            <p:strVal val="#ppt_y"/>
                                          </p:val>
                                        </p:tav>
                                      </p:tavLst>
                                    </p:anim>
                                  </p:childTnLst>
                                </p:cTn>
                              </p:par>
                              <p:par>
                                <p:cTn id="858" presetID="2" presetClass="entr" presetSubtype="2" fill="hold" nodeType="withEffect">
                                  <p:stCondLst>
                                    <p:cond delay="0"/>
                                  </p:stCondLst>
                                  <p:childTnLst>
                                    <p:set>
                                      <p:cBhvr>
                                        <p:cTn id="859" dur="1" fill="hold">
                                          <p:stCondLst>
                                            <p:cond delay="0"/>
                                          </p:stCondLst>
                                        </p:cTn>
                                        <p:tgtEl>
                                          <p:spTgt spid="80"/>
                                        </p:tgtEl>
                                        <p:attrNameLst>
                                          <p:attrName>style.visibility</p:attrName>
                                        </p:attrNameLst>
                                      </p:cBhvr>
                                      <p:to>
                                        <p:strVal val="visible"/>
                                      </p:to>
                                    </p:set>
                                    <p:anim calcmode="lin" valueType="num">
                                      <p:cBhvr additive="base">
                                        <p:cTn id="860" dur="200" fill="hold"/>
                                        <p:tgtEl>
                                          <p:spTgt spid="80"/>
                                        </p:tgtEl>
                                        <p:attrNameLst>
                                          <p:attrName>ppt_x</p:attrName>
                                        </p:attrNameLst>
                                      </p:cBhvr>
                                      <p:tavLst>
                                        <p:tav tm="0">
                                          <p:val>
                                            <p:strVal val="1+#ppt_w/2"/>
                                          </p:val>
                                        </p:tav>
                                        <p:tav tm="100000">
                                          <p:val>
                                            <p:strVal val="#ppt_x"/>
                                          </p:val>
                                        </p:tav>
                                      </p:tavLst>
                                    </p:anim>
                                    <p:anim calcmode="lin" valueType="num">
                                      <p:cBhvr additive="base">
                                        <p:cTn id="861" dur="200" fill="hold"/>
                                        <p:tgtEl>
                                          <p:spTgt spid="80"/>
                                        </p:tgtEl>
                                        <p:attrNameLst>
                                          <p:attrName>ppt_y</p:attrName>
                                        </p:attrNameLst>
                                      </p:cBhvr>
                                      <p:tavLst>
                                        <p:tav tm="0">
                                          <p:val>
                                            <p:strVal val="#ppt_y"/>
                                          </p:val>
                                        </p:tav>
                                        <p:tav tm="100000">
                                          <p:val>
                                            <p:strVal val="#ppt_y"/>
                                          </p:val>
                                        </p:tav>
                                      </p:tavLst>
                                    </p:anim>
                                  </p:childTnLst>
                                </p:cTn>
                              </p:par>
                              <p:par>
                                <p:cTn id="862" presetID="2" presetClass="entr" presetSubtype="2" fill="hold" nodeType="withEffect">
                                  <p:stCondLst>
                                    <p:cond delay="0"/>
                                  </p:stCondLst>
                                  <p:childTnLst>
                                    <p:set>
                                      <p:cBhvr>
                                        <p:cTn id="863" dur="1" fill="hold">
                                          <p:stCondLst>
                                            <p:cond delay="0"/>
                                          </p:stCondLst>
                                        </p:cTn>
                                        <p:tgtEl>
                                          <p:spTgt spid="81"/>
                                        </p:tgtEl>
                                        <p:attrNameLst>
                                          <p:attrName>style.visibility</p:attrName>
                                        </p:attrNameLst>
                                      </p:cBhvr>
                                      <p:to>
                                        <p:strVal val="visible"/>
                                      </p:to>
                                    </p:set>
                                    <p:anim calcmode="lin" valueType="num">
                                      <p:cBhvr additive="base">
                                        <p:cTn id="864" dur="200" fill="hold"/>
                                        <p:tgtEl>
                                          <p:spTgt spid="81"/>
                                        </p:tgtEl>
                                        <p:attrNameLst>
                                          <p:attrName>ppt_x</p:attrName>
                                        </p:attrNameLst>
                                      </p:cBhvr>
                                      <p:tavLst>
                                        <p:tav tm="0">
                                          <p:val>
                                            <p:strVal val="1+#ppt_w/2"/>
                                          </p:val>
                                        </p:tav>
                                        <p:tav tm="100000">
                                          <p:val>
                                            <p:strVal val="#ppt_x"/>
                                          </p:val>
                                        </p:tav>
                                      </p:tavLst>
                                    </p:anim>
                                    <p:anim calcmode="lin" valueType="num">
                                      <p:cBhvr additive="base">
                                        <p:cTn id="865" dur="200" fill="hold"/>
                                        <p:tgtEl>
                                          <p:spTgt spid="81"/>
                                        </p:tgtEl>
                                        <p:attrNameLst>
                                          <p:attrName>ppt_y</p:attrName>
                                        </p:attrNameLst>
                                      </p:cBhvr>
                                      <p:tavLst>
                                        <p:tav tm="0">
                                          <p:val>
                                            <p:strVal val="#ppt_y"/>
                                          </p:val>
                                        </p:tav>
                                        <p:tav tm="100000">
                                          <p:val>
                                            <p:strVal val="#ppt_y"/>
                                          </p:val>
                                        </p:tav>
                                      </p:tavLst>
                                    </p:anim>
                                  </p:childTnLst>
                                </p:cTn>
                              </p:par>
                              <p:par>
                                <p:cTn id="866" presetID="2" presetClass="entr" presetSubtype="2" fill="hold" nodeType="withEffect">
                                  <p:stCondLst>
                                    <p:cond delay="0"/>
                                  </p:stCondLst>
                                  <p:childTnLst>
                                    <p:set>
                                      <p:cBhvr>
                                        <p:cTn id="867" dur="1" fill="hold">
                                          <p:stCondLst>
                                            <p:cond delay="0"/>
                                          </p:stCondLst>
                                        </p:cTn>
                                        <p:tgtEl>
                                          <p:spTgt spid="82"/>
                                        </p:tgtEl>
                                        <p:attrNameLst>
                                          <p:attrName>style.visibility</p:attrName>
                                        </p:attrNameLst>
                                      </p:cBhvr>
                                      <p:to>
                                        <p:strVal val="visible"/>
                                      </p:to>
                                    </p:set>
                                    <p:anim calcmode="lin" valueType="num">
                                      <p:cBhvr additive="base">
                                        <p:cTn id="868" dur="200" fill="hold"/>
                                        <p:tgtEl>
                                          <p:spTgt spid="82"/>
                                        </p:tgtEl>
                                        <p:attrNameLst>
                                          <p:attrName>ppt_x</p:attrName>
                                        </p:attrNameLst>
                                      </p:cBhvr>
                                      <p:tavLst>
                                        <p:tav tm="0">
                                          <p:val>
                                            <p:strVal val="1+#ppt_w/2"/>
                                          </p:val>
                                        </p:tav>
                                        <p:tav tm="100000">
                                          <p:val>
                                            <p:strVal val="#ppt_x"/>
                                          </p:val>
                                        </p:tav>
                                      </p:tavLst>
                                    </p:anim>
                                    <p:anim calcmode="lin" valueType="num">
                                      <p:cBhvr additive="base">
                                        <p:cTn id="869" dur="200" fill="hold"/>
                                        <p:tgtEl>
                                          <p:spTgt spid="82"/>
                                        </p:tgtEl>
                                        <p:attrNameLst>
                                          <p:attrName>ppt_y</p:attrName>
                                        </p:attrNameLst>
                                      </p:cBhvr>
                                      <p:tavLst>
                                        <p:tav tm="0">
                                          <p:val>
                                            <p:strVal val="#ppt_y"/>
                                          </p:val>
                                        </p:tav>
                                        <p:tav tm="100000">
                                          <p:val>
                                            <p:strVal val="#ppt_y"/>
                                          </p:val>
                                        </p:tav>
                                      </p:tavLst>
                                    </p:anim>
                                  </p:childTnLst>
                                </p:cTn>
                              </p:par>
                              <p:par>
                                <p:cTn id="870" presetID="2" presetClass="entr" presetSubtype="2" fill="hold" nodeType="withEffect">
                                  <p:stCondLst>
                                    <p:cond delay="0"/>
                                  </p:stCondLst>
                                  <p:childTnLst>
                                    <p:set>
                                      <p:cBhvr>
                                        <p:cTn id="871" dur="1" fill="hold">
                                          <p:stCondLst>
                                            <p:cond delay="0"/>
                                          </p:stCondLst>
                                        </p:cTn>
                                        <p:tgtEl>
                                          <p:spTgt spid="83"/>
                                        </p:tgtEl>
                                        <p:attrNameLst>
                                          <p:attrName>style.visibility</p:attrName>
                                        </p:attrNameLst>
                                      </p:cBhvr>
                                      <p:to>
                                        <p:strVal val="visible"/>
                                      </p:to>
                                    </p:set>
                                    <p:anim calcmode="lin" valueType="num">
                                      <p:cBhvr additive="base">
                                        <p:cTn id="872" dur="200" fill="hold"/>
                                        <p:tgtEl>
                                          <p:spTgt spid="83"/>
                                        </p:tgtEl>
                                        <p:attrNameLst>
                                          <p:attrName>ppt_x</p:attrName>
                                        </p:attrNameLst>
                                      </p:cBhvr>
                                      <p:tavLst>
                                        <p:tav tm="0">
                                          <p:val>
                                            <p:strVal val="1+#ppt_w/2"/>
                                          </p:val>
                                        </p:tav>
                                        <p:tav tm="100000">
                                          <p:val>
                                            <p:strVal val="#ppt_x"/>
                                          </p:val>
                                        </p:tav>
                                      </p:tavLst>
                                    </p:anim>
                                    <p:anim calcmode="lin" valueType="num">
                                      <p:cBhvr additive="base">
                                        <p:cTn id="873" dur="200" fill="hold"/>
                                        <p:tgtEl>
                                          <p:spTgt spid="83"/>
                                        </p:tgtEl>
                                        <p:attrNameLst>
                                          <p:attrName>ppt_y</p:attrName>
                                        </p:attrNameLst>
                                      </p:cBhvr>
                                      <p:tavLst>
                                        <p:tav tm="0">
                                          <p:val>
                                            <p:strVal val="#ppt_y"/>
                                          </p:val>
                                        </p:tav>
                                        <p:tav tm="100000">
                                          <p:val>
                                            <p:strVal val="#ppt_y"/>
                                          </p:val>
                                        </p:tav>
                                      </p:tavLst>
                                    </p:anim>
                                  </p:childTnLst>
                                </p:cTn>
                              </p:par>
                              <p:par>
                                <p:cTn id="874" presetID="2" presetClass="entr" presetSubtype="2" fill="hold" nodeType="withEffect">
                                  <p:stCondLst>
                                    <p:cond delay="0"/>
                                  </p:stCondLst>
                                  <p:childTnLst>
                                    <p:set>
                                      <p:cBhvr>
                                        <p:cTn id="875" dur="1" fill="hold">
                                          <p:stCondLst>
                                            <p:cond delay="0"/>
                                          </p:stCondLst>
                                        </p:cTn>
                                        <p:tgtEl>
                                          <p:spTgt spid="84"/>
                                        </p:tgtEl>
                                        <p:attrNameLst>
                                          <p:attrName>style.visibility</p:attrName>
                                        </p:attrNameLst>
                                      </p:cBhvr>
                                      <p:to>
                                        <p:strVal val="visible"/>
                                      </p:to>
                                    </p:set>
                                    <p:anim calcmode="lin" valueType="num">
                                      <p:cBhvr additive="base">
                                        <p:cTn id="876" dur="200" fill="hold"/>
                                        <p:tgtEl>
                                          <p:spTgt spid="84"/>
                                        </p:tgtEl>
                                        <p:attrNameLst>
                                          <p:attrName>ppt_x</p:attrName>
                                        </p:attrNameLst>
                                      </p:cBhvr>
                                      <p:tavLst>
                                        <p:tav tm="0">
                                          <p:val>
                                            <p:strVal val="1+#ppt_w/2"/>
                                          </p:val>
                                        </p:tav>
                                        <p:tav tm="100000">
                                          <p:val>
                                            <p:strVal val="#ppt_x"/>
                                          </p:val>
                                        </p:tav>
                                      </p:tavLst>
                                    </p:anim>
                                    <p:anim calcmode="lin" valueType="num">
                                      <p:cBhvr additive="base">
                                        <p:cTn id="877" dur="200" fill="hold"/>
                                        <p:tgtEl>
                                          <p:spTgt spid="84"/>
                                        </p:tgtEl>
                                        <p:attrNameLst>
                                          <p:attrName>ppt_y</p:attrName>
                                        </p:attrNameLst>
                                      </p:cBhvr>
                                      <p:tavLst>
                                        <p:tav tm="0">
                                          <p:val>
                                            <p:strVal val="#ppt_y"/>
                                          </p:val>
                                        </p:tav>
                                        <p:tav tm="100000">
                                          <p:val>
                                            <p:strVal val="#ppt_y"/>
                                          </p:val>
                                        </p:tav>
                                      </p:tavLst>
                                    </p:anim>
                                  </p:childTnLst>
                                </p:cTn>
                              </p:par>
                              <p:par>
                                <p:cTn id="878" presetID="2" presetClass="entr" presetSubtype="2" fill="hold" nodeType="withEffect">
                                  <p:stCondLst>
                                    <p:cond delay="0"/>
                                  </p:stCondLst>
                                  <p:childTnLst>
                                    <p:set>
                                      <p:cBhvr>
                                        <p:cTn id="879" dur="1" fill="hold">
                                          <p:stCondLst>
                                            <p:cond delay="0"/>
                                          </p:stCondLst>
                                        </p:cTn>
                                        <p:tgtEl>
                                          <p:spTgt spid="85"/>
                                        </p:tgtEl>
                                        <p:attrNameLst>
                                          <p:attrName>style.visibility</p:attrName>
                                        </p:attrNameLst>
                                      </p:cBhvr>
                                      <p:to>
                                        <p:strVal val="visible"/>
                                      </p:to>
                                    </p:set>
                                    <p:anim calcmode="lin" valueType="num">
                                      <p:cBhvr additive="base">
                                        <p:cTn id="880" dur="200" fill="hold"/>
                                        <p:tgtEl>
                                          <p:spTgt spid="85"/>
                                        </p:tgtEl>
                                        <p:attrNameLst>
                                          <p:attrName>ppt_x</p:attrName>
                                        </p:attrNameLst>
                                      </p:cBhvr>
                                      <p:tavLst>
                                        <p:tav tm="0">
                                          <p:val>
                                            <p:strVal val="1+#ppt_w/2"/>
                                          </p:val>
                                        </p:tav>
                                        <p:tav tm="100000">
                                          <p:val>
                                            <p:strVal val="#ppt_x"/>
                                          </p:val>
                                        </p:tav>
                                      </p:tavLst>
                                    </p:anim>
                                    <p:anim calcmode="lin" valueType="num">
                                      <p:cBhvr additive="base">
                                        <p:cTn id="881" dur="200" fill="hold"/>
                                        <p:tgtEl>
                                          <p:spTgt spid="85"/>
                                        </p:tgtEl>
                                        <p:attrNameLst>
                                          <p:attrName>ppt_y</p:attrName>
                                        </p:attrNameLst>
                                      </p:cBhvr>
                                      <p:tavLst>
                                        <p:tav tm="0">
                                          <p:val>
                                            <p:strVal val="#ppt_y"/>
                                          </p:val>
                                        </p:tav>
                                        <p:tav tm="100000">
                                          <p:val>
                                            <p:strVal val="#ppt_y"/>
                                          </p:val>
                                        </p:tav>
                                      </p:tavLst>
                                    </p:anim>
                                  </p:childTnLst>
                                </p:cTn>
                              </p:par>
                            </p:childTnLst>
                          </p:cTn>
                        </p:par>
                        <p:par>
                          <p:cTn id="882" fill="hold">
                            <p:stCondLst>
                              <p:cond delay="400"/>
                            </p:stCondLst>
                            <p:childTnLst>
                              <p:par>
                                <p:cTn id="883" presetID="1" presetClass="entr" presetSubtype="0" fill="hold" grpId="0" nodeType="afterEffect">
                                  <p:stCondLst>
                                    <p:cond delay="0"/>
                                  </p:stCondLst>
                                  <p:childTnLst>
                                    <p:set>
                                      <p:cBhvr>
                                        <p:cTn id="884" dur="1" fill="hold">
                                          <p:stCondLst>
                                            <p:cond delay="199"/>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 grpId="0"/>
      <p:bldP spid="318" grpId="0"/>
      <p:bldP spid="326" grpId="0"/>
      <p:bldP spid="327" grpId="0"/>
      <p:bldP spid="328" grpId="0"/>
      <p:bldP spid="329" grpId="0"/>
      <p:bldP spid="321" grpId="0"/>
      <p:bldP spid="323" grpId="0"/>
      <p:bldP spid="358" grpId="0"/>
      <p:bldP spid="359" grpId="0"/>
      <p:bldP spid="360" grpId="0"/>
      <p:bldP spid="361" grpId="0"/>
      <p:bldP spid="362" grpId="0"/>
      <p:bldP spid="3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7" y="54244"/>
            <a:ext cx="7774682" cy="597045"/>
          </a:xfrm>
        </p:spPr>
        <p:txBody>
          <a:bodyPr/>
          <a:lstStyle/>
          <a:p>
            <a:pPr algn="ctr"/>
            <a:r>
              <a:rPr lang="en-GB" sz="2400" dirty="0" smtClean="0"/>
              <a:t>Linked analysis – changes in weight status in Southampton</a:t>
            </a:r>
            <a:endParaRPr lang="en-GB" sz="2400" dirty="0"/>
          </a:p>
        </p:txBody>
      </p:sp>
      <p:sp>
        <p:nvSpPr>
          <p:cNvPr id="5" name="TextBox 4"/>
          <p:cNvSpPr txBox="1"/>
          <p:nvPr/>
        </p:nvSpPr>
        <p:spPr>
          <a:xfrm>
            <a:off x="600288" y="1623634"/>
            <a:ext cx="1982669" cy="1200329"/>
          </a:xfrm>
          <a:prstGeom prst="rect">
            <a:avLst/>
          </a:prstGeom>
          <a:noFill/>
        </p:spPr>
        <p:txBody>
          <a:bodyPr wrap="square" rtlCol="0">
            <a:spAutoFit/>
          </a:bodyPr>
          <a:lstStyle/>
          <a:p>
            <a:r>
              <a:rPr lang="en-GB" dirty="0" smtClean="0"/>
              <a:t>Of the </a:t>
            </a:r>
            <a:r>
              <a:rPr lang="en-GB" b="1" dirty="0" smtClean="0"/>
              <a:t>14.0%</a:t>
            </a:r>
            <a:r>
              <a:rPr lang="en-GB" dirty="0" smtClean="0"/>
              <a:t> of children who were </a:t>
            </a:r>
            <a:r>
              <a:rPr lang="en-GB" b="1" dirty="0" smtClean="0"/>
              <a:t>OVERWEIGHT</a:t>
            </a:r>
            <a:r>
              <a:rPr lang="en-GB" dirty="0" smtClean="0"/>
              <a:t> in </a:t>
            </a:r>
            <a:r>
              <a:rPr lang="en-GB" b="1" dirty="0" smtClean="0"/>
              <a:t>Year 6</a:t>
            </a:r>
            <a:endParaRPr lang="en-GB" b="1"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8785" y="1645454"/>
            <a:ext cx="800100" cy="800100"/>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5689" y="1645454"/>
            <a:ext cx="800100" cy="800100"/>
          </a:xfrm>
          <a:prstGeom prst="rect">
            <a:avLst/>
          </a:prstGeom>
        </p:spPr>
      </p:pic>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2593" y="1645454"/>
            <a:ext cx="800100" cy="800100"/>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9497" y="1645454"/>
            <a:ext cx="800100" cy="800100"/>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6401" y="1645454"/>
            <a:ext cx="800100" cy="800100"/>
          </a:xfrm>
          <a:prstGeom prst="rect">
            <a:avLst/>
          </a:prstGeom>
        </p:spPr>
      </p:pic>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3305" y="1645454"/>
            <a:ext cx="800100" cy="800100"/>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2128" y="1645454"/>
            <a:ext cx="800100" cy="800100"/>
          </a:xfrm>
          <a:prstGeom prst="rect">
            <a:avLst/>
          </a:prstGeom>
        </p:spPr>
      </p:pic>
      <p:sp>
        <p:nvSpPr>
          <p:cNvPr id="27" name="TextBox 26"/>
          <p:cNvSpPr txBox="1"/>
          <p:nvPr/>
        </p:nvSpPr>
        <p:spPr>
          <a:xfrm>
            <a:off x="2563474" y="5308768"/>
            <a:ext cx="6333241" cy="923330"/>
          </a:xfrm>
          <a:prstGeom prst="rect">
            <a:avLst/>
          </a:prstGeom>
          <a:noFill/>
        </p:spPr>
        <p:txBody>
          <a:bodyPr wrap="square" rtlCol="0">
            <a:spAutoFit/>
          </a:bodyPr>
          <a:lstStyle/>
          <a:p>
            <a:r>
              <a:rPr lang="en-GB" dirty="0" smtClean="0">
                <a:solidFill>
                  <a:srgbClr val="002060"/>
                </a:solidFill>
              </a:rPr>
              <a:t>Over two-thirds (67%) of obese children had not been obese in reception, in fact the biggest proportion was for those who had been healthy weight (41%)</a:t>
            </a:r>
            <a:endParaRPr lang="en-GB" dirty="0">
              <a:solidFill>
                <a:srgbClr val="002060"/>
              </a:solidFill>
            </a:endParaRPr>
          </a:p>
        </p:txBody>
      </p:sp>
      <p:sp>
        <p:nvSpPr>
          <p:cNvPr id="29" name="TextBox 28"/>
          <p:cNvSpPr txBox="1"/>
          <p:nvPr/>
        </p:nvSpPr>
        <p:spPr>
          <a:xfrm>
            <a:off x="754397" y="4366476"/>
            <a:ext cx="1877269" cy="1200329"/>
          </a:xfrm>
          <a:prstGeom prst="rect">
            <a:avLst/>
          </a:prstGeom>
          <a:noFill/>
        </p:spPr>
        <p:txBody>
          <a:bodyPr wrap="square" rtlCol="0">
            <a:spAutoFit/>
          </a:bodyPr>
          <a:lstStyle/>
          <a:p>
            <a:r>
              <a:rPr lang="en-GB" dirty="0" smtClean="0"/>
              <a:t>Of the </a:t>
            </a:r>
            <a:r>
              <a:rPr lang="en-GB" b="1" dirty="0" smtClean="0"/>
              <a:t>22.0% </a:t>
            </a:r>
            <a:r>
              <a:rPr lang="en-GB" dirty="0" smtClean="0"/>
              <a:t>of children who were </a:t>
            </a:r>
            <a:r>
              <a:rPr lang="en-GB" b="1" dirty="0" smtClean="0"/>
              <a:t>OBESE</a:t>
            </a:r>
            <a:r>
              <a:rPr lang="en-GB" dirty="0" smtClean="0"/>
              <a:t> in </a:t>
            </a:r>
            <a:r>
              <a:rPr lang="en-GB" b="1" dirty="0" smtClean="0"/>
              <a:t>Year 6</a:t>
            </a:r>
            <a:endParaRPr lang="en-GB" b="1" dirty="0"/>
          </a:p>
        </p:txBody>
      </p:sp>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3150" y="4471120"/>
            <a:ext cx="800100" cy="800100"/>
          </a:xfrm>
          <a:prstGeom prst="rect">
            <a:avLst/>
          </a:prstGeom>
        </p:spPr>
      </p:pic>
      <p:sp>
        <p:nvSpPr>
          <p:cNvPr id="50" name="TextBox 49"/>
          <p:cNvSpPr txBox="1"/>
          <p:nvPr/>
        </p:nvSpPr>
        <p:spPr>
          <a:xfrm>
            <a:off x="2594941" y="2519964"/>
            <a:ext cx="6171932" cy="923330"/>
          </a:xfrm>
          <a:prstGeom prst="rect">
            <a:avLst/>
          </a:prstGeom>
          <a:noFill/>
        </p:spPr>
        <p:txBody>
          <a:bodyPr wrap="square" rtlCol="0">
            <a:spAutoFit/>
          </a:bodyPr>
          <a:lstStyle/>
          <a:p>
            <a:r>
              <a:rPr lang="en-GB" dirty="0" smtClean="0">
                <a:solidFill>
                  <a:srgbClr val="002060"/>
                </a:solidFill>
              </a:rPr>
              <a:t>The majority of overweight children in year 6 had been healthy weight in reception, whilst over a fifth had remained overweight and a further 8% had been obese</a:t>
            </a:r>
            <a:endParaRPr lang="en-GB" dirty="0">
              <a:solidFill>
                <a:srgbClr val="002060"/>
              </a:solidFill>
            </a:endParaRPr>
          </a:p>
        </p:txBody>
      </p:sp>
      <p:pic>
        <p:nvPicPr>
          <p:cNvPr id="57" name="Picture 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0422" y="4478913"/>
            <a:ext cx="800100" cy="800100"/>
          </a:xfrm>
          <a:prstGeom prst="rect">
            <a:avLst/>
          </a:prstGeom>
        </p:spPr>
      </p:pic>
      <p:pic>
        <p:nvPicPr>
          <p:cNvPr id="62" name="Picture 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07" y="1798247"/>
            <a:ext cx="800100" cy="800100"/>
          </a:xfrm>
          <a:prstGeom prst="rect">
            <a:avLst/>
          </a:prstGeom>
        </p:spPr>
      </p:pic>
      <p:pic>
        <p:nvPicPr>
          <p:cNvPr id="63" name="Picture 6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1185" y="1645454"/>
            <a:ext cx="800100" cy="800100"/>
          </a:xfrm>
          <a:prstGeom prst="rect">
            <a:avLst/>
          </a:prstGeom>
        </p:spPr>
      </p:pic>
      <p:pic>
        <p:nvPicPr>
          <p:cNvPr id="72" name="Picture 7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9033" y="1645454"/>
            <a:ext cx="800100" cy="800100"/>
          </a:xfrm>
          <a:prstGeom prst="rect">
            <a:avLst/>
          </a:prstGeom>
        </p:spPr>
      </p:pic>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71" y="4589836"/>
            <a:ext cx="800100" cy="800100"/>
          </a:xfrm>
          <a:prstGeom prst="rect">
            <a:avLst/>
          </a:prstGeom>
        </p:spPr>
      </p:pic>
      <p:pic>
        <p:nvPicPr>
          <p:cNvPr id="77" name="Picture 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4617" y="4469930"/>
            <a:ext cx="800100" cy="800100"/>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7129" y="4447219"/>
            <a:ext cx="800100" cy="800100"/>
          </a:xfrm>
          <a:prstGeom prst="rect">
            <a:avLst/>
          </a:prstGeom>
        </p:spPr>
      </p:pic>
      <p:pic>
        <p:nvPicPr>
          <p:cNvPr id="89" name="Picture 8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5192" y="4407908"/>
            <a:ext cx="800100" cy="800100"/>
          </a:xfrm>
          <a:prstGeom prst="rect">
            <a:avLst/>
          </a:prstGeom>
        </p:spPr>
      </p:pic>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2989" y="4434723"/>
            <a:ext cx="800100" cy="800100"/>
          </a:xfrm>
          <a:prstGeom prst="rect">
            <a:avLst/>
          </a:prstGeom>
        </p:spPr>
      </p:pic>
      <p:pic>
        <p:nvPicPr>
          <p:cNvPr id="92" name="Picture 9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5717" y="4434723"/>
            <a:ext cx="800100" cy="800100"/>
          </a:xfrm>
          <a:prstGeom prst="rect">
            <a:avLst/>
          </a:prstGeom>
        </p:spPr>
      </p:pic>
      <p:pic>
        <p:nvPicPr>
          <p:cNvPr id="93" name="Picture 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8445" y="4434723"/>
            <a:ext cx="800100" cy="800100"/>
          </a:xfrm>
          <a:prstGeom prst="rect">
            <a:avLst/>
          </a:prstGeom>
        </p:spPr>
      </p:pic>
      <p:pic>
        <p:nvPicPr>
          <p:cNvPr id="94" name="Picture 9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1173" y="4408262"/>
            <a:ext cx="800100" cy="800100"/>
          </a:xfrm>
          <a:prstGeom prst="rect">
            <a:avLst/>
          </a:prstGeom>
        </p:spPr>
      </p:pic>
      <p:pic>
        <p:nvPicPr>
          <p:cNvPr id="95" name="Picture 9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0261" y="4434723"/>
            <a:ext cx="800100" cy="800100"/>
          </a:xfrm>
          <a:prstGeom prst="rect">
            <a:avLst/>
          </a:prstGeom>
        </p:spPr>
      </p:pic>
      <p:pic>
        <p:nvPicPr>
          <p:cNvPr id="96" name="Picture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7533" y="4434723"/>
            <a:ext cx="800100" cy="800100"/>
          </a:xfrm>
          <a:prstGeom prst="rect">
            <a:avLst/>
          </a:prstGeom>
        </p:spPr>
      </p:pic>
      <p:sp>
        <p:nvSpPr>
          <p:cNvPr id="49" name="TextBox 48"/>
          <p:cNvSpPr txBox="1"/>
          <p:nvPr/>
        </p:nvSpPr>
        <p:spPr>
          <a:xfrm>
            <a:off x="3066138" y="1009781"/>
            <a:ext cx="2663957" cy="400110"/>
          </a:xfrm>
          <a:prstGeom prst="rect">
            <a:avLst/>
          </a:prstGeom>
          <a:noFill/>
        </p:spPr>
        <p:txBody>
          <a:bodyPr wrap="square" rtlCol="0">
            <a:spAutoFit/>
          </a:bodyPr>
          <a:lstStyle/>
          <a:p>
            <a:r>
              <a:rPr lang="en-GB" sz="2000" dirty="0" smtClean="0">
                <a:solidFill>
                  <a:srgbClr val="02A350"/>
                </a:solidFill>
              </a:rPr>
              <a:t>Healthy weight 70.7%</a:t>
            </a:r>
            <a:endParaRPr lang="en-GB" sz="2000" dirty="0">
              <a:solidFill>
                <a:srgbClr val="02A350"/>
              </a:solidFill>
            </a:endParaRPr>
          </a:p>
        </p:txBody>
      </p:sp>
      <p:sp>
        <p:nvSpPr>
          <p:cNvPr id="51" name="Right Brace 50"/>
          <p:cNvSpPr/>
          <p:nvPr/>
        </p:nvSpPr>
        <p:spPr>
          <a:xfrm rot="16200000">
            <a:off x="4481981" y="-322587"/>
            <a:ext cx="277928" cy="3818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2" name="TextBox 51"/>
          <p:cNvSpPr txBox="1"/>
          <p:nvPr/>
        </p:nvSpPr>
        <p:spPr>
          <a:xfrm>
            <a:off x="6247099" y="873566"/>
            <a:ext cx="1802194" cy="707886"/>
          </a:xfrm>
          <a:prstGeom prst="rect">
            <a:avLst/>
          </a:prstGeom>
          <a:noFill/>
        </p:spPr>
        <p:txBody>
          <a:bodyPr wrap="square" rtlCol="0">
            <a:spAutoFit/>
          </a:bodyPr>
          <a:lstStyle/>
          <a:p>
            <a:pPr algn="ctr"/>
            <a:r>
              <a:rPr lang="en-GB" sz="2000" dirty="0" smtClean="0">
                <a:solidFill>
                  <a:srgbClr val="E8A519"/>
                </a:solidFill>
              </a:rPr>
              <a:t>Overweight 20.9%</a:t>
            </a:r>
            <a:endParaRPr lang="en-GB" sz="2000" dirty="0">
              <a:solidFill>
                <a:srgbClr val="E8A519"/>
              </a:solidFill>
            </a:endParaRPr>
          </a:p>
        </p:txBody>
      </p:sp>
      <p:sp>
        <p:nvSpPr>
          <p:cNvPr id="53" name="Right Brace 52"/>
          <p:cNvSpPr/>
          <p:nvPr/>
        </p:nvSpPr>
        <p:spPr>
          <a:xfrm rot="16200000">
            <a:off x="7081074" y="1013725"/>
            <a:ext cx="204247" cy="1145875"/>
          </a:xfrm>
          <a:prstGeom prst="rightBrace">
            <a:avLst>
              <a:gd name="adj1" fmla="val 463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4" name="TextBox 53"/>
          <p:cNvSpPr txBox="1"/>
          <p:nvPr/>
        </p:nvSpPr>
        <p:spPr>
          <a:xfrm>
            <a:off x="7697067" y="822706"/>
            <a:ext cx="871434" cy="707886"/>
          </a:xfrm>
          <a:prstGeom prst="rect">
            <a:avLst/>
          </a:prstGeom>
          <a:noFill/>
        </p:spPr>
        <p:txBody>
          <a:bodyPr wrap="square" rtlCol="0">
            <a:spAutoFit/>
          </a:bodyPr>
          <a:lstStyle/>
          <a:p>
            <a:pPr algn="ctr"/>
            <a:r>
              <a:rPr lang="en-GB" sz="2000" dirty="0" smtClean="0">
                <a:solidFill>
                  <a:srgbClr val="D50057"/>
                </a:solidFill>
              </a:rPr>
              <a:t>Obese 8.2%</a:t>
            </a:r>
            <a:endParaRPr lang="en-GB" sz="2000" dirty="0">
              <a:solidFill>
                <a:srgbClr val="D50057"/>
              </a:solidFill>
            </a:endParaRPr>
          </a:p>
        </p:txBody>
      </p:sp>
      <p:sp>
        <p:nvSpPr>
          <p:cNvPr id="55" name="Right Brace 54"/>
          <p:cNvSpPr/>
          <p:nvPr/>
        </p:nvSpPr>
        <p:spPr>
          <a:xfrm rot="16200000">
            <a:off x="7955533" y="1314840"/>
            <a:ext cx="241088" cy="547899"/>
          </a:xfrm>
          <a:prstGeom prst="rightBrace">
            <a:avLst>
              <a:gd name="adj1" fmla="val 463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6" name="TextBox 55"/>
          <p:cNvSpPr txBox="1"/>
          <p:nvPr/>
        </p:nvSpPr>
        <p:spPr>
          <a:xfrm>
            <a:off x="2633031" y="3746488"/>
            <a:ext cx="2547491" cy="400110"/>
          </a:xfrm>
          <a:prstGeom prst="rect">
            <a:avLst/>
          </a:prstGeom>
          <a:noFill/>
        </p:spPr>
        <p:txBody>
          <a:bodyPr wrap="square" rtlCol="0">
            <a:spAutoFit/>
          </a:bodyPr>
          <a:lstStyle/>
          <a:p>
            <a:pPr algn="ctr"/>
            <a:r>
              <a:rPr lang="en-GB" sz="2000" dirty="0" smtClean="0">
                <a:solidFill>
                  <a:srgbClr val="02A350"/>
                </a:solidFill>
              </a:rPr>
              <a:t>Healthy weight 41.1%</a:t>
            </a:r>
            <a:endParaRPr lang="en-GB" sz="2000" dirty="0">
              <a:solidFill>
                <a:srgbClr val="02A350"/>
              </a:solidFill>
            </a:endParaRPr>
          </a:p>
        </p:txBody>
      </p:sp>
      <p:sp>
        <p:nvSpPr>
          <p:cNvPr id="58" name="Right Brace 57"/>
          <p:cNvSpPr/>
          <p:nvPr/>
        </p:nvSpPr>
        <p:spPr>
          <a:xfrm rot="16200000">
            <a:off x="3970088" y="3193933"/>
            <a:ext cx="277928" cy="22391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9" name="TextBox 58"/>
          <p:cNvSpPr txBox="1"/>
          <p:nvPr/>
        </p:nvSpPr>
        <p:spPr>
          <a:xfrm>
            <a:off x="5077529" y="3465831"/>
            <a:ext cx="1836379" cy="707886"/>
          </a:xfrm>
          <a:prstGeom prst="rect">
            <a:avLst/>
          </a:prstGeom>
          <a:noFill/>
        </p:spPr>
        <p:txBody>
          <a:bodyPr wrap="square" rtlCol="0">
            <a:spAutoFit/>
          </a:bodyPr>
          <a:lstStyle/>
          <a:p>
            <a:pPr algn="ctr"/>
            <a:r>
              <a:rPr lang="en-GB" sz="2000" dirty="0" smtClean="0">
                <a:solidFill>
                  <a:srgbClr val="E8A519"/>
                </a:solidFill>
              </a:rPr>
              <a:t>Overweight 25.9%</a:t>
            </a:r>
            <a:endParaRPr lang="en-GB" sz="2000" dirty="0">
              <a:solidFill>
                <a:srgbClr val="E8A519"/>
              </a:solidFill>
            </a:endParaRPr>
          </a:p>
        </p:txBody>
      </p:sp>
      <p:sp>
        <p:nvSpPr>
          <p:cNvPr id="60" name="Right Brace 59"/>
          <p:cNvSpPr/>
          <p:nvPr/>
        </p:nvSpPr>
        <p:spPr>
          <a:xfrm rot="16200000">
            <a:off x="5828027" y="3598626"/>
            <a:ext cx="257616" cy="13822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1" name="TextBox 60"/>
          <p:cNvSpPr txBox="1"/>
          <p:nvPr/>
        </p:nvSpPr>
        <p:spPr>
          <a:xfrm>
            <a:off x="6754078" y="3723385"/>
            <a:ext cx="1719129" cy="400110"/>
          </a:xfrm>
          <a:prstGeom prst="rect">
            <a:avLst/>
          </a:prstGeom>
          <a:noFill/>
        </p:spPr>
        <p:txBody>
          <a:bodyPr wrap="square" rtlCol="0">
            <a:spAutoFit/>
          </a:bodyPr>
          <a:lstStyle/>
          <a:p>
            <a:pPr algn="ctr"/>
            <a:r>
              <a:rPr lang="en-GB" sz="2000" dirty="0" smtClean="0">
                <a:solidFill>
                  <a:srgbClr val="D50057"/>
                </a:solidFill>
              </a:rPr>
              <a:t>Obese 32.8%</a:t>
            </a:r>
            <a:endParaRPr lang="en-GB" sz="2000" dirty="0">
              <a:solidFill>
                <a:srgbClr val="D50057"/>
              </a:solidFill>
            </a:endParaRPr>
          </a:p>
        </p:txBody>
      </p:sp>
      <p:sp>
        <p:nvSpPr>
          <p:cNvPr id="76" name="Right Brace 75"/>
          <p:cNvSpPr/>
          <p:nvPr/>
        </p:nvSpPr>
        <p:spPr>
          <a:xfrm rot="16200000">
            <a:off x="7420303" y="3363705"/>
            <a:ext cx="338215" cy="18621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81" name="Picture 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1523" y="1654568"/>
            <a:ext cx="800100" cy="800100"/>
          </a:xfrm>
          <a:prstGeom prst="rect">
            <a:avLst/>
          </a:prstGeom>
        </p:spPr>
      </p:pic>
      <p:pic>
        <p:nvPicPr>
          <p:cNvPr id="83" name="Picture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8427" y="1654568"/>
            <a:ext cx="800100" cy="800100"/>
          </a:xfrm>
          <a:prstGeom prst="rect">
            <a:avLst/>
          </a:prstGeom>
        </p:spPr>
      </p:pic>
      <p:pic>
        <p:nvPicPr>
          <p:cNvPr id="97" name="Picture 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5331" y="1654568"/>
            <a:ext cx="800100" cy="800100"/>
          </a:xfrm>
          <a:prstGeom prst="rect">
            <a:avLst/>
          </a:prstGeom>
        </p:spPr>
      </p:pic>
      <p:pic>
        <p:nvPicPr>
          <p:cNvPr id="98" name="Picture 9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1609" y="1627435"/>
            <a:ext cx="800100" cy="800100"/>
          </a:xfrm>
          <a:prstGeom prst="rect">
            <a:avLst/>
          </a:prstGeom>
        </p:spPr>
      </p:pic>
      <p:pic>
        <p:nvPicPr>
          <p:cNvPr id="99" name="Picture 9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095" y="1643998"/>
            <a:ext cx="800100" cy="800100"/>
          </a:xfrm>
          <a:prstGeom prst="rect">
            <a:avLst/>
          </a:prstGeom>
        </p:spPr>
      </p:pic>
      <p:pic>
        <p:nvPicPr>
          <p:cNvPr id="100" name="Picture 9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6999" y="1643998"/>
            <a:ext cx="800100" cy="800100"/>
          </a:xfrm>
          <a:prstGeom prst="rect">
            <a:avLst/>
          </a:prstGeom>
        </p:spPr>
      </p:pic>
      <p:pic>
        <p:nvPicPr>
          <p:cNvPr id="101" name="Picture 10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3903" y="1643998"/>
            <a:ext cx="800100" cy="800100"/>
          </a:xfrm>
          <a:prstGeom prst="rect">
            <a:avLst/>
          </a:prstGeom>
        </p:spPr>
      </p:pic>
      <p:pic>
        <p:nvPicPr>
          <p:cNvPr id="102" name="Picture 10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0807" y="1643998"/>
            <a:ext cx="800100" cy="800100"/>
          </a:xfrm>
          <a:prstGeom prst="rect">
            <a:avLst/>
          </a:prstGeom>
        </p:spPr>
      </p:pic>
      <p:pic>
        <p:nvPicPr>
          <p:cNvPr id="103" name="Picture 10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7711" y="1643998"/>
            <a:ext cx="800100" cy="800100"/>
          </a:xfrm>
          <a:prstGeom prst="rect">
            <a:avLst/>
          </a:prstGeom>
        </p:spPr>
      </p:pic>
      <p:pic>
        <p:nvPicPr>
          <p:cNvPr id="104" name="Picture 10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4615" y="1643998"/>
            <a:ext cx="800100" cy="800100"/>
          </a:xfrm>
          <a:prstGeom prst="rect">
            <a:avLst/>
          </a:prstGeom>
        </p:spPr>
      </p:pic>
      <p:pic>
        <p:nvPicPr>
          <p:cNvPr id="105" name="Picture 10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3191" y="1643998"/>
            <a:ext cx="800100" cy="800100"/>
          </a:xfrm>
          <a:prstGeom prst="rect">
            <a:avLst/>
          </a:prstGeom>
        </p:spPr>
      </p:pic>
      <p:pic>
        <p:nvPicPr>
          <p:cNvPr id="106" name="Picture 10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4316" y="4446593"/>
            <a:ext cx="800100" cy="800100"/>
          </a:xfrm>
          <a:prstGeom prst="rect">
            <a:avLst/>
          </a:prstGeom>
        </p:spPr>
      </p:pic>
      <p:pic>
        <p:nvPicPr>
          <p:cNvPr id="107" name="Picture 10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0004" y="4434605"/>
            <a:ext cx="800100" cy="800100"/>
          </a:xfrm>
          <a:prstGeom prst="rect">
            <a:avLst/>
          </a:prstGeom>
        </p:spPr>
      </p:pic>
      <p:pic>
        <p:nvPicPr>
          <p:cNvPr id="108" name="Picture 10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5418" y="4443169"/>
            <a:ext cx="800100" cy="800100"/>
          </a:xfrm>
          <a:prstGeom prst="rect">
            <a:avLst/>
          </a:prstGeom>
        </p:spPr>
      </p:pic>
      <p:pic>
        <p:nvPicPr>
          <p:cNvPr id="109" name="Picture 10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6626" y="4489236"/>
            <a:ext cx="800100" cy="800100"/>
          </a:xfrm>
          <a:prstGeom prst="rect">
            <a:avLst/>
          </a:prstGeom>
        </p:spPr>
      </p:pic>
      <p:pic>
        <p:nvPicPr>
          <p:cNvPr id="110" name="Picture 10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3898" y="4497029"/>
            <a:ext cx="800100" cy="800100"/>
          </a:xfrm>
          <a:prstGeom prst="rect">
            <a:avLst/>
          </a:prstGeom>
        </p:spPr>
      </p:pic>
      <p:pic>
        <p:nvPicPr>
          <p:cNvPr id="111" name="Picture 1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1386" y="4476653"/>
            <a:ext cx="800100" cy="800100"/>
          </a:xfrm>
          <a:prstGeom prst="rect">
            <a:avLst/>
          </a:prstGeom>
        </p:spPr>
      </p:pic>
      <p:pic>
        <p:nvPicPr>
          <p:cNvPr id="112" name="Picture 1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8658" y="4484446"/>
            <a:ext cx="800100" cy="800100"/>
          </a:xfrm>
          <a:prstGeom prst="rect">
            <a:avLst/>
          </a:prstGeom>
        </p:spPr>
      </p:pic>
      <p:pic>
        <p:nvPicPr>
          <p:cNvPr id="113" name="Picture 1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6014" y="4461018"/>
            <a:ext cx="800100" cy="800100"/>
          </a:xfrm>
          <a:prstGeom prst="rect">
            <a:avLst/>
          </a:prstGeom>
        </p:spPr>
      </p:pic>
      <p:pic>
        <p:nvPicPr>
          <p:cNvPr id="114" name="Picture 1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3286" y="4468811"/>
            <a:ext cx="800100" cy="800100"/>
          </a:xfrm>
          <a:prstGeom prst="rect">
            <a:avLst/>
          </a:prstGeom>
        </p:spPr>
      </p:pic>
      <p:pic>
        <p:nvPicPr>
          <p:cNvPr id="64" name="Picture 63">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08615" y="0"/>
            <a:ext cx="582984" cy="582984"/>
          </a:xfrm>
          <a:prstGeom prst="rect">
            <a:avLst/>
          </a:prstGeom>
        </p:spPr>
      </p:pic>
    </p:spTree>
    <p:extLst>
      <p:ext uri="{BB962C8B-B14F-4D97-AF65-F5344CB8AC3E}">
        <p14:creationId xmlns:p14="http://schemas.microsoft.com/office/powerpoint/2010/main" val="39186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500" fill="hold"/>
                                        <p:tgtEl>
                                          <p:spTgt spid="99"/>
                                        </p:tgtEl>
                                        <p:attrNameLst>
                                          <p:attrName>ppt_x</p:attrName>
                                        </p:attrNameLst>
                                      </p:cBhvr>
                                      <p:tavLst>
                                        <p:tav tm="0">
                                          <p:val>
                                            <p:strVal val="1+#ppt_w/2"/>
                                          </p:val>
                                        </p:tav>
                                        <p:tav tm="100000">
                                          <p:val>
                                            <p:strVal val="#ppt_x"/>
                                          </p:val>
                                        </p:tav>
                                      </p:tavLst>
                                    </p:anim>
                                    <p:anim calcmode="lin" valueType="num">
                                      <p:cBhvr additive="base">
                                        <p:cTn id="42" dur="500" fill="hold"/>
                                        <p:tgtEl>
                                          <p:spTgt spid="9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 calcmode="lin" valueType="num">
                                      <p:cBhvr additive="base">
                                        <p:cTn id="45" dur="500" fill="hold"/>
                                        <p:tgtEl>
                                          <p:spTgt spid="100"/>
                                        </p:tgtEl>
                                        <p:attrNameLst>
                                          <p:attrName>ppt_x</p:attrName>
                                        </p:attrNameLst>
                                      </p:cBhvr>
                                      <p:tavLst>
                                        <p:tav tm="0">
                                          <p:val>
                                            <p:strVal val="1+#ppt_w/2"/>
                                          </p:val>
                                        </p:tav>
                                        <p:tav tm="100000">
                                          <p:val>
                                            <p:strVal val="#ppt_x"/>
                                          </p:val>
                                        </p:tav>
                                      </p:tavLst>
                                    </p:anim>
                                    <p:anim calcmode="lin" valueType="num">
                                      <p:cBhvr additive="base">
                                        <p:cTn id="46" dur="500" fill="hold"/>
                                        <p:tgtEl>
                                          <p:spTgt spid="100"/>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fill="hold"/>
                                        <p:tgtEl>
                                          <p:spTgt spid="101"/>
                                        </p:tgtEl>
                                        <p:attrNameLst>
                                          <p:attrName>ppt_x</p:attrName>
                                        </p:attrNameLst>
                                      </p:cBhvr>
                                      <p:tavLst>
                                        <p:tav tm="0">
                                          <p:val>
                                            <p:strVal val="1+#ppt_w/2"/>
                                          </p:val>
                                        </p:tav>
                                        <p:tav tm="100000">
                                          <p:val>
                                            <p:strVal val="#ppt_x"/>
                                          </p:val>
                                        </p:tav>
                                      </p:tavLst>
                                    </p:anim>
                                    <p:anim calcmode="lin" valueType="num">
                                      <p:cBhvr additive="base">
                                        <p:cTn id="50" dur="500" fill="hold"/>
                                        <p:tgtEl>
                                          <p:spTgt spid="101"/>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additive="base">
                                        <p:cTn id="53" dur="500" fill="hold"/>
                                        <p:tgtEl>
                                          <p:spTgt spid="102"/>
                                        </p:tgtEl>
                                        <p:attrNameLst>
                                          <p:attrName>ppt_x</p:attrName>
                                        </p:attrNameLst>
                                      </p:cBhvr>
                                      <p:tavLst>
                                        <p:tav tm="0">
                                          <p:val>
                                            <p:strVal val="1+#ppt_w/2"/>
                                          </p:val>
                                        </p:tav>
                                        <p:tav tm="100000">
                                          <p:val>
                                            <p:strVal val="#ppt_x"/>
                                          </p:val>
                                        </p:tav>
                                      </p:tavLst>
                                    </p:anim>
                                    <p:anim calcmode="lin" valueType="num">
                                      <p:cBhvr additive="base">
                                        <p:cTn id="54" dur="500" fill="hold"/>
                                        <p:tgtEl>
                                          <p:spTgt spid="102"/>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additive="base">
                                        <p:cTn id="57" dur="500" fill="hold"/>
                                        <p:tgtEl>
                                          <p:spTgt spid="103"/>
                                        </p:tgtEl>
                                        <p:attrNameLst>
                                          <p:attrName>ppt_x</p:attrName>
                                        </p:attrNameLst>
                                      </p:cBhvr>
                                      <p:tavLst>
                                        <p:tav tm="0">
                                          <p:val>
                                            <p:strVal val="1+#ppt_w/2"/>
                                          </p:val>
                                        </p:tav>
                                        <p:tav tm="100000">
                                          <p:val>
                                            <p:strVal val="#ppt_x"/>
                                          </p:val>
                                        </p:tav>
                                      </p:tavLst>
                                    </p:anim>
                                    <p:anim calcmode="lin" valueType="num">
                                      <p:cBhvr additive="base">
                                        <p:cTn id="58" dur="500" fill="hold"/>
                                        <p:tgtEl>
                                          <p:spTgt spid="10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 calcmode="lin" valueType="num">
                                      <p:cBhvr additive="base">
                                        <p:cTn id="61" dur="500" fill="hold"/>
                                        <p:tgtEl>
                                          <p:spTgt spid="104"/>
                                        </p:tgtEl>
                                        <p:attrNameLst>
                                          <p:attrName>ppt_x</p:attrName>
                                        </p:attrNameLst>
                                      </p:cBhvr>
                                      <p:tavLst>
                                        <p:tav tm="0">
                                          <p:val>
                                            <p:strVal val="1+#ppt_w/2"/>
                                          </p:val>
                                        </p:tav>
                                        <p:tav tm="100000">
                                          <p:val>
                                            <p:strVal val="#ppt_x"/>
                                          </p:val>
                                        </p:tav>
                                      </p:tavLst>
                                    </p:anim>
                                    <p:anim calcmode="lin" valueType="num">
                                      <p:cBhvr additive="base">
                                        <p:cTn id="62" dur="500" fill="hold"/>
                                        <p:tgtEl>
                                          <p:spTgt spid="10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additive="base">
                                        <p:cTn id="65" dur="500" fill="hold"/>
                                        <p:tgtEl>
                                          <p:spTgt spid="105"/>
                                        </p:tgtEl>
                                        <p:attrNameLst>
                                          <p:attrName>ppt_x</p:attrName>
                                        </p:attrNameLst>
                                      </p:cBhvr>
                                      <p:tavLst>
                                        <p:tav tm="0">
                                          <p:val>
                                            <p:strVal val="1+#ppt_w/2"/>
                                          </p:val>
                                        </p:tav>
                                        <p:tav tm="100000">
                                          <p:val>
                                            <p:strVal val="#ppt_x"/>
                                          </p:val>
                                        </p:tav>
                                      </p:tavLst>
                                    </p:anim>
                                    <p:anim calcmode="lin" valueType="num">
                                      <p:cBhvr additive="base">
                                        <p:cTn id="66" dur="500" fill="hold"/>
                                        <p:tgtEl>
                                          <p:spTgt spid="10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1+#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1+#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1+#ppt_w/2"/>
                                          </p:val>
                                        </p:tav>
                                        <p:tav tm="100000">
                                          <p:val>
                                            <p:strVal val="#ppt_x"/>
                                          </p:val>
                                        </p:tav>
                                      </p:tavLst>
                                    </p:anim>
                                    <p:anim calcmode="lin" valueType="num">
                                      <p:cBhvr additive="base">
                                        <p:cTn id="80" dur="50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1+#ppt_w/2"/>
                                          </p:val>
                                        </p:tav>
                                        <p:tav tm="100000">
                                          <p:val>
                                            <p:strVal val="#ppt_x"/>
                                          </p:val>
                                        </p:tav>
                                      </p:tavLst>
                                    </p:anim>
                                    <p:anim calcmode="lin" valueType="num">
                                      <p:cBhvr additive="base">
                                        <p:cTn id="84" dur="500" fill="hold"/>
                                        <p:tgtEl>
                                          <p:spTgt spid="53"/>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additive="base">
                                        <p:cTn id="87" dur="500" fill="hold"/>
                                        <p:tgtEl>
                                          <p:spTgt spid="81"/>
                                        </p:tgtEl>
                                        <p:attrNameLst>
                                          <p:attrName>ppt_x</p:attrName>
                                        </p:attrNameLst>
                                      </p:cBhvr>
                                      <p:tavLst>
                                        <p:tav tm="0">
                                          <p:val>
                                            <p:strVal val="1+#ppt_w/2"/>
                                          </p:val>
                                        </p:tav>
                                        <p:tav tm="100000">
                                          <p:val>
                                            <p:strVal val="#ppt_x"/>
                                          </p:val>
                                        </p:tav>
                                      </p:tavLst>
                                    </p:anim>
                                    <p:anim calcmode="lin" valueType="num">
                                      <p:cBhvr additive="base">
                                        <p:cTn id="88" dur="500" fill="hold"/>
                                        <p:tgtEl>
                                          <p:spTgt spid="81"/>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1+#ppt_w/2"/>
                                          </p:val>
                                        </p:tav>
                                        <p:tav tm="100000">
                                          <p:val>
                                            <p:strVal val="#ppt_x"/>
                                          </p:val>
                                        </p:tav>
                                      </p:tavLst>
                                    </p:anim>
                                    <p:anim calcmode="lin" valueType="num">
                                      <p:cBhvr additive="base">
                                        <p:cTn id="92" dur="500" fill="hold"/>
                                        <p:tgtEl>
                                          <p:spTgt spid="83"/>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97"/>
                                        </p:tgtEl>
                                        <p:attrNameLst>
                                          <p:attrName>style.visibility</p:attrName>
                                        </p:attrNameLst>
                                      </p:cBhvr>
                                      <p:to>
                                        <p:strVal val="visible"/>
                                      </p:to>
                                    </p:set>
                                    <p:anim calcmode="lin" valueType="num">
                                      <p:cBhvr additive="base">
                                        <p:cTn id="95" dur="500" fill="hold"/>
                                        <p:tgtEl>
                                          <p:spTgt spid="97"/>
                                        </p:tgtEl>
                                        <p:attrNameLst>
                                          <p:attrName>ppt_x</p:attrName>
                                        </p:attrNameLst>
                                      </p:cBhvr>
                                      <p:tavLst>
                                        <p:tav tm="0">
                                          <p:val>
                                            <p:strVal val="1+#ppt_w/2"/>
                                          </p:val>
                                        </p:tav>
                                        <p:tav tm="100000">
                                          <p:val>
                                            <p:strVal val="#ppt_x"/>
                                          </p:val>
                                        </p:tav>
                                      </p:tavLst>
                                    </p:anim>
                                    <p:anim calcmode="lin" valueType="num">
                                      <p:cBhvr additive="base">
                                        <p:cTn id="96" dur="500" fill="hold"/>
                                        <p:tgtEl>
                                          <p:spTgt spid="97"/>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additive="base">
                                        <p:cTn id="99" dur="500" fill="hold"/>
                                        <p:tgtEl>
                                          <p:spTgt spid="98"/>
                                        </p:tgtEl>
                                        <p:attrNameLst>
                                          <p:attrName>ppt_x</p:attrName>
                                        </p:attrNameLst>
                                      </p:cBhvr>
                                      <p:tavLst>
                                        <p:tav tm="0">
                                          <p:val>
                                            <p:strVal val="1+#ppt_w/2"/>
                                          </p:val>
                                        </p:tav>
                                        <p:tav tm="100000">
                                          <p:val>
                                            <p:strVal val="#ppt_x"/>
                                          </p:val>
                                        </p:tav>
                                      </p:tavLst>
                                    </p:anim>
                                    <p:anim calcmode="lin" valueType="num">
                                      <p:cBhvr additive="base">
                                        <p:cTn id="100"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1+#ppt_w/2"/>
                                          </p:val>
                                        </p:tav>
                                        <p:tav tm="100000">
                                          <p:val>
                                            <p:strVal val="#ppt_x"/>
                                          </p:val>
                                        </p:tav>
                                      </p:tavLst>
                                    </p:anim>
                                    <p:anim calcmode="lin" valueType="num">
                                      <p:cBhvr additive="base">
                                        <p:cTn id="106" dur="500" fill="hold"/>
                                        <p:tgtEl>
                                          <p:spTgt spid="25"/>
                                        </p:tgtEl>
                                        <p:attrNameLst>
                                          <p:attrName>ppt_y</p:attrName>
                                        </p:attrNameLst>
                                      </p:cBhvr>
                                      <p:tavLst>
                                        <p:tav tm="0">
                                          <p:val>
                                            <p:strVal val="#ppt_y"/>
                                          </p:val>
                                        </p:tav>
                                        <p:tav tm="100000">
                                          <p:val>
                                            <p:strVal val="#ppt_y"/>
                                          </p:val>
                                        </p:tav>
                                      </p:tavLst>
                                    </p:anim>
                                  </p:childTnLst>
                                </p:cTn>
                              </p:par>
                              <p:par>
                                <p:cTn id="107" presetID="2" presetClass="entr" presetSubtype="2"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500" fill="hold"/>
                                        <p:tgtEl>
                                          <p:spTgt spid="72"/>
                                        </p:tgtEl>
                                        <p:attrNameLst>
                                          <p:attrName>ppt_x</p:attrName>
                                        </p:attrNameLst>
                                      </p:cBhvr>
                                      <p:tavLst>
                                        <p:tav tm="0">
                                          <p:val>
                                            <p:strVal val="1+#ppt_w/2"/>
                                          </p:val>
                                        </p:tav>
                                        <p:tav tm="100000">
                                          <p:val>
                                            <p:strVal val="#ppt_x"/>
                                          </p:val>
                                        </p:tav>
                                      </p:tavLst>
                                    </p:anim>
                                    <p:anim calcmode="lin" valueType="num">
                                      <p:cBhvr additive="base">
                                        <p:cTn id="110" dur="500" fill="hold"/>
                                        <p:tgtEl>
                                          <p:spTgt spid="7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1+#ppt_w/2"/>
                                          </p:val>
                                        </p:tav>
                                        <p:tav tm="100000">
                                          <p:val>
                                            <p:strVal val="#ppt_x"/>
                                          </p:val>
                                        </p:tav>
                                      </p:tavLst>
                                    </p:anim>
                                    <p:anim calcmode="lin" valueType="num">
                                      <p:cBhvr additive="base">
                                        <p:cTn id="114" dur="500" fill="hold"/>
                                        <p:tgtEl>
                                          <p:spTgt spid="54"/>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1+#ppt_w/2"/>
                                          </p:val>
                                        </p:tav>
                                        <p:tav tm="100000">
                                          <p:val>
                                            <p:strVal val="#ppt_x"/>
                                          </p:val>
                                        </p:tav>
                                      </p:tavLst>
                                    </p:anim>
                                    <p:anim calcmode="lin" valueType="num">
                                      <p:cBhvr additive="base">
                                        <p:cTn id="118" dur="500" fill="hold"/>
                                        <p:tgtEl>
                                          <p:spTgt spid="55"/>
                                        </p:tgtEl>
                                        <p:attrNameLst>
                                          <p:attrName>ppt_y</p:attrName>
                                        </p:attrNameLst>
                                      </p:cBhvr>
                                      <p:tavLst>
                                        <p:tav tm="0">
                                          <p:val>
                                            <p:strVal val="#ppt_y"/>
                                          </p:val>
                                        </p:tav>
                                        <p:tav tm="100000">
                                          <p:val>
                                            <p:strVal val="#ppt_y"/>
                                          </p:val>
                                        </p:tav>
                                      </p:tavLst>
                                    </p:anim>
                                  </p:childTnLst>
                                </p:cTn>
                              </p:par>
                              <p:par>
                                <p:cTn id="119" presetID="1"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additive="base">
                                        <p:cTn id="131" dur="500" fill="hold"/>
                                        <p:tgtEl>
                                          <p:spTgt spid="44"/>
                                        </p:tgtEl>
                                        <p:attrNameLst>
                                          <p:attrName>ppt_x</p:attrName>
                                        </p:attrNameLst>
                                      </p:cBhvr>
                                      <p:tavLst>
                                        <p:tav tm="0">
                                          <p:val>
                                            <p:strVal val="1+#ppt_w/2"/>
                                          </p:val>
                                        </p:tav>
                                        <p:tav tm="100000">
                                          <p:val>
                                            <p:strVal val="#ppt_x"/>
                                          </p:val>
                                        </p:tav>
                                      </p:tavLst>
                                    </p:anim>
                                    <p:anim calcmode="lin" valueType="num">
                                      <p:cBhvr additive="base">
                                        <p:cTn id="132" dur="500" fill="hold"/>
                                        <p:tgtEl>
                                          <p:spTgt spid="44"/>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additive="base">
                                        <p:cTn id="135" dur="500" fill="hold"/>
                                        <p:tgtEl>
                                          <p:spTgt spid="57"/>
                                        </p:tgtEl>
                                        <p:attrNameLst>
                                          <p:attrName>ppt_x</p:attrName>
                                        </p:attrNameLst>
                                      </p:cBhvr>
                                      <p:tavLst>
                                        <p:tav tm="0">
                                          <p:val>
                                            <p:strVal val="1+#ppt_w/2"/>
                                          </p:val>
                                        </p:tav>
                                        <p:tav tm="100000">
                                          <p:val>
                                            <p:strVal val="#ppt_x"/>
                                          </p:val>
                                        </p:tav>
                                      </p:tavLst>
                                    </p:anim>
                                    <p:anim calcmode="lin" valueType="num">
                                      <p:cBhvr additive="base">
                                        <p:cTn id="136" dur="500" fill="hold"/>
                                        <p:tgtEl>
                                          <p:spTgt spid="57"/>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1+#ppt_w/2"/>
                                          </p:val>
                                        </p:tav>
                                        <p:tav tm="100000">
                                          <p:val>
                                            <p:strVal val="#ppt_x"/>
                                          </p:val>
                                        </p:tav>
                                      </p:tavLst>
                                    </p:anim>
                                    <p:anim calcmode="lin" valueType="num">
                                      <p:cBhvr additive="base">
                                        <p:cTn id="140" dur="500" fill="hold"/>
                                        <p:tgtEl>
                                          <p:spTgt spid="56"/>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58"/>
                                        </p:tgtEl>
                                        <p:attrNameLst>
                                          <p:attrName>style.visibility</p:attrName>
                                        </p:attrNameLst>
                                      </p:cBhvr>
                                      <p:to>
                                        <p:strVal val="visible"/>
                                      </p:to>
                                    </p:set>
                                    <p:anim calcmode="lin" valueType="num">
                                      <p:cBhvr additive="base">
                                        <p:cTn id="143" dur="500" fill="hold"/>
                                        <p:tgtEl>
                                          <p:spTgt spid="58"/>
                                        </p:tgtEl>
                                        <p:attrNameLst>
                                          <p:attrName>ppt_x</p:attrName>
                                        </p:attrNameLst>
                                      </p:cBhvr>
                                      <p:tavLst>
                                        <p:tav tm="0">
                                          <p:val>
                                            <p:strVal val="1+#ppt_w/2"/>
                                          </p:val>
                                        </p:tav>
                                        <p:tav tm="100000">
                                          <p:val>
                                            <p:strVal val="#ppt_x"/>
                                          </p:val>
                                        </p:tav>
                                      </p:tavLst>
                                    </p:anim>
                                    <p:anim calcmode="lin" valueType="num">
                                      <p:cBhvr additive="base">
                                        <p:cTn id="144" dur="500" fill="hold"/>
                                        <p:tgtEl>
                                          <p:spTgt spid="58"/>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0"/>
                                  </p:stCondLst>
                                  <p:childTnLst>
                                    <p:set>
                                      <p:cBhvr>
                                        <p:cTn id="146" dur="1" fill="hold">
                                          <p:stCondLst>
                                            <p:cond delay="0"/>
                                          </p:stCondLst>
                                        </p:cTn>
                                        <p:tgtEl>
                                          <p:spTgt spid="109"/>
                                        </p:tgtEl>
                                        <p:attrNameLst>
                                          <p:attrName>style.visibility</p:attrName>
                                        </p:attrNameLst>
                                      </p:cBhvr>
                                      <p:to>
                                        <p:strVal val="visible"/>
                                      </p:to>
                                    </p:set>
                                    <p:anim calcmode="lin" valueType="num">
                                      <p:cBhvr additive="base">
                                        <p:cTn id="147" dur="500" fill="hold"/>
                                        <p:tgtEl>
                                          <p:spTgt spid="109"/>
                                        </p:tgtEl>
                                        <p:attrNameLst>
                                          <p:attrName>ppt_x</p:attrName>
                                        </p:attrNameLst>
                                      </p:cBhvr>
                                      <p:tavLst>
                                        <p:tav tm="0">
                                          <p:val>
                                            <p:strVal val="1+#ppt_w/2"/>
                                          </p:val>
                                        </p:tav>
                                        <p:tav tm="100000">
                                          <p:val>
                                            <p:strVal val="#ppt_x"/>
                                          </p:val>
                                        </p:tav>
                                      </p:tavLst>
                                    </p:anim>
                                    <p:anim calcmode="lin" valueType="num">
                                      <p:cBhvr additive="base">
                                        <p:cTn id="148" dur="500" fill="hold"/>
                                        <p:tgtEl>
                                          <p:spTgt spid="109"/>
                                        </p:tgtEl>
                                        <p:attrNameLst>
                                          <p:attrName>ppt_y</p:attrName>
                                        </p:attrNameLst>
                                      </p:cBhvr>
                                      <p:tavLst>
                                        <p:tav tm="0">
                                          <p:val>
                                            <p:strVal val="#ppt_y"/>
                                          </p:val>
                                        </p:tav>
                                        <p:tav tm="100000">
                                          <p:val>
                                            <p:strVal val="#ppt_y"/>
                                          </p:val>
                                        </p:tav>
                                      </p:tavLst>
                                    </p:anim>
                                  </p:childTnLst>
                                </p:cTn>
                              </p:par>
                              <p:par>
                                <p:cTn id="149" presetID="2" presetClass="entr" presetSubtype="2" fill="hold" nodeType="withEffect">
                                  <p:stCondLst>
                                    <p:cond delay="0"/>
                                  </p:stCondLst>
                                  <p:childTnLst>
                                    <p:set>
                                      <p:cBhvr>
                                        <p:cTn id="150" dur="1" fill="hold">
                                          <p:stCondLst>
                                            <p:cond delay="0"/>
                                          </p:stCondLst>
                                        </p:cTn>
                                        <p:tgtEl>
                                          <p:spTgt spid="110"/>
                                        </p:tgtEl>
                                        <p:attrNameLst>
                                          <p:attrName>style.visibility</p:attrName>
                                        </p:attrNameLst>
                                      </p:cBhvr>
                                      <p:to>
                                        <p:strVal val="visible"/>
                                      </p:to>
                                    </p:set>
                                    <p:anim calcmode="lin" valueType="num">
                                      <p:cBhvr additive="base">
                                        <p:cTn id="151" dur="500" fill="hold"/>
                                        <p:tgtEl>
                                          <p:spTgt spid="110"/>
                                        </p:tgtEl>
                                        <p:attrNameLst>
                                          <p:attrName>ppt_x</p:attrName>
                                        </p:attrNameLst>
                                      </p:cBhvr>
                                      <p:tavLst>
                                        <p:tav tm="0">
                                          <p:val>
                                            <p:strVal val="1+#ppt_w/2"/>
                                          </p:val>
                                        </p:tav>
                                        <p:tav tm="100000">
                                          <p:val>
                                            <p:strVal val="#ppt_x"/>
                                          </p:val>
                                        </p:tav>
                                      </p:tavLst>
                                    </p:anim>
                                    <p:anim calcmode="lin" valueType="num">
                                      <p:cBhvr additive="base">
                                        <p:cTn id="152" dur="500" fill="hold"/>
                                        <p:tgtEl>
                                          <p:spTgt spid="110"/>
                                        </p:tgtEl>
                                        <p:attrNameLst>
                                          <p:attrName>ppt_y</p:attrName>
                                        </p:attrNameLst>
                                      </p:cBhvr>
                                      <p:tavLst>
                                        <p:tav tm="0">
                                          <p:val>
                                            <p:strVal val="#ppt_y"/>
                                          </p:val>
                                        </p:tav>
                                        <p:tav tm="100000">
                                          <p:val>
                                            <p:strVal val="#ppt_y"/>
                                          </p:val>
                                        </p:tav>
                                      </p:tavLst>
                                    </p:anim>
                                  </p:childTnLst>
                                </p:cTn>
                              </p:par>
                              <p:par>
                                <p:cTn id="153" presetID="2" presetClass="entr" presetSubtype="2" fill="hold" nodeType="withEffect">
                                  <p:stCondLst>
                                    <p:cond delay="0"/>
                                  </p:stCondLst>
                                  <p:childTnLst>
                                    <p:set>
                                      <p:cBhvr>
                                        <p:cTn id="154" dur="1" fill="hold">
                                          <p:stCondLst>
                                            <p:cond delay="0"/>
                                          </p:stCondLst>
                                        </p:cTn>
                                        <p:tgtEl>
                                          <p:spTgt spid="111"/>
                                        </p:tgtEl>
                                        <p:attrNameLst>
                                          <p:attrName>style.visibility</p:attrName>
                                        </p:attrNameLst>
                                      </p:cBhvr>
                                      <p:to>
                                        <p:strVal val="visible"/>
                                      </p:to>
                                    </p:set>
                                    <p:anim calcmode="lin" valueType="num">
                                      <p:cBhvr additive="base">
                                        <p:cTn id="155" dur="500" fill="hold"/>
                                        <p:tgtEl>
                                          <p:spTgt spid="111"/>
                                        </p:tgtEl>
                                        <p:attrNameLst>
                                          <p:attrName>ppt_x</p:attrName>
                                        </p:attrNameLst>
                                      </p:cBhvr>
                                      <p:tavLst>
                                        <p:tav tm="0">
                                          <p:val>
                                            <p:strVal val="1+#ppt_w/2"/>
                                          </p:val>
                                        </p:tav>
                                        <p:tav tm="100000">
                                          <p:val>
                                            <p:strVal val="#ppt_x"/>
                                          </p:val>
                                        </p:tav>
                                      </p:tavLst>
                                    </p:anim>
                                    <p:anim calcmode="lin" valueType="num">
                                      <p:cBhvr additive="base">
                                        <p:cTn id="156" dur="500" fill="hold"/>
                                        <p:tgtEl>
                                          <p:spTgt spid="111"/>
                                        </p:tgtEl>
                                        <p:attrNameLst>
                                          <p:attrName>ppt_y</p:attrName>
                                        </p:attrNameLst>
                                      </p:cBhvr>
                                      <p:tavLst>
                                        <p:tav tm="0">
                                          <p:val>
                                            <p:strVal val="#ppt_y"/>
                                          </p:val>
                                        </p:tav>
                                        <p:tav tm="100000">
                                          <p:val>
                                            <p:strVal val="#ppt_y"/>
                                          </p:val>
                                        </p:tav>
                                      </p:tavLst>
                                    </p:anim>
                                  </p:childTnLst>
                                </p:cTn>
                              </p:par>
                              <p:par>
                                <p:cTn id="157" presetID="2" presetClass="entr" presetSubtype="2" fill="hold" nodeType="withEffect">
                                  <p:stCondLst>
                                    <p:cond delay="0"/>
                                  </p:stCondLst>
                                  <p:childTnLst>
                                    <p:set>
                                      <p:cBhvr>
                                        <p:cTn id="158" dur="1" fill="hold">
                                          <p:stCondLst>
                                            <p:cond delay="0"/>
                                          </p:stCondLst>
                                        </p:cTn>
                                        <p:tgtEl>
                                          <p:spTgt spid="112"/>
                                        </p:tgtEl>
                                        <p:attrNameLst>
                                          <p:attrName>style.visibility</p:attrName>
                                        </p:attrNameLst>
                                      </p:cBhvr>
                                      <p:to>
                                        <p:strVal val="visible"/>
                                      </p:to>
                                    </p:set>
                                    <p:anim calcmode="lin" valueType="num">
                                      <p:cBhvr additive="base">
                                        <p:cTn id="159" dur="500" fill="hold"/>
                                        <p:tgtEl>
                                          <p:spTgt spid="112"/>
                                        </p:tgtEl>
                                        <p:attrNameLst>
                                          <p:attrName>ppt_x</p:attrName>
                                        </p:attrNameLst>
                                      </p:cBhvr>
                                      <p:tavLst>
                                        <p:tav tm="0">
                                          <p:val>
                                            <p:strVal val="1+#ppt_w/2"/>
                                          </p:val>
                                        </p:tav>
                                        <p:tav tm="100000">
                                          <p:val>
                                            <p:strVal val="#ppt_x"/>
                                          </p:val>
                                        </p:tav>
                                      </p:tavLst>
                                    </p:anim>
                                    <p:anim calcmode="lin" valueType="num">
                                      <p:cBhvr additive="base">
                                        <p:cTn id="160" dur="500" fill="hold"/>
                                        <p:tgtEl>
                                          <p:spTgt spid="112"/>
                                        </p:tgtEl>
                                        <p:attrNameLst>
                                          <p:attrName>ppt_y</p:attrName>
                                        </p:attrNameLst>
                                      </p:cBhvr>
                                      <p:tavLst>
                                        <p:tav tm="0">
                                          <p:val>
                                            <p:strVal val="#ppt_y"/>
                                          </p:val>
                                        </p:tav>
                                        <p:tav tm="100000">
                                          <p:val>
                                            <p:strVal val="#ppt_y"/>
                                          </p:val>
                                        </p:tav>
                                      </p:tavLst>
                                    </p:anim>
                                  </p:childTnLst>
                                </p:cTn>
                              </p:par>
                              <p:par>
                                <p:cTn id="161" presetID="2" presetClass="entr" presetSubtype="2" fill="hold" nodeType="withEffect">
                                  <p:stCondLst>
                                    <p:cond delay="0"/>
                                  </p:stCondLst>
                                  <p:childTnLst>
                                    <p:set>
                                      <p:cBhvr>
                                        <p:cTn id="162" dur="1" fill="hold">
                                          <p:stCondLst>
                                            <p:cond delay="0"/>
                                          </p:stCondLst>
                                        </p:cTn>
                                        <p:tgtEl>
                                          <p:spTgt spid="113"/>
                                        </p:tgtEl>
                                        <p:attrNameLst>
                                          <p:attrName>style.visibility</p:attrName>
                                        </p:attrNameLst>
                                      </p:cBhvr>
                                      <p:to>
                                        <p:strVal val="visible"/>
                                      </p:to>
                                    </p:set>
                                    <p:anim calcmode="lin" valueType="num">
                                      <p:cBhvr additive="base">
                                        <p:cTn id="163" dur="500" fill="hold"/>
                                        <p:tgtEl>
                                          <p:spTgt spid="113"/>
                                        </p:tgtEl>
                                        <p:attrNameLst>
                                          <p:attrName>ppt_x</p:attrName>
                                        </p:attrNameLst>
                                      </p:cBhvr>
                                      <p:tavLst>
                                        <p:tav tm="0">
                                          <p:val>
                                            <p:strVal val="1+#ppt_w/2"/>
                                          </p:val>
                                        </p:tav>
                                        <p:tav tm="100000">
                                          <p:val>
                                            <p:strVal val="#ppt_x"/>
                                          </p:val>
                                        </p:tav>
                                      </p:tavLst>
                                    </p:anim>
                                    <p:anim calcmode="lin" valueType="num">
                                      <p:cBhvr additive="base">
                                        <p:cTn id="164" dur="500" fill="hold"/>
                                        <p:tgtEl>
                                          <p:spTgt spid="113"/>
                                        </p:tgtEl>
                                        <p:attrNameLst>
                                          <p:attrName>ppt_y</p:attrName>
                                        </p:attrNameLst>
                                      </p:cBhvr>
                                      <p:tavLst>
                                        <p:tav tm="0">
                                          <p:val>
                                            <p:strVal val="#ppt_y"/>
                                          </p:val>
                                        </p:tav>
                                        <p:tav tm="100000">
                                          <p:val>
                                            <p:strVal val="#ppt_y"/>
                                          </p:val>
                                        </p:tav>
                                      </p:tavLst>
                                    </p:anim>
                                  </p:childTnLst>
                                </p:cTn>
                              </p:par>
                              <p:par>
                                <p:cTn id="165" presetID="2" presetClass="entr" presetSubtype="2" fill="hold" nodeType="withEffect">
                                  <p:stCondLst>
                                    <p:cond delay="0"/>
                                  </p:stCondLst>
                                  <p:childTnLst>
                                    <p:set>
                                      <p:cBhvr>
                                        <p:cTn id="166" dur="1" fill="hold">
                                          <p:stCondLst>
                                            <p:cond delay="0"/>
                                          </p:stCondLst>
                                        </p:cTn>
                                        <p:tgtEl>
                                          <p:spTgt spid="114"/>
                                        </p:tgtEl>
                                        <p:attrNameLst>
                                          <p:attrName>style.visibility</p:attrName>
                                        </p:attrNameLst>
                                      </p:cBhvr>
                                      <p:to>
                                        <p:strVal val="visible"/>
                                      </p:to>
                                    </p:set>
                                    <p:anim calcmode="lin" valueType="num">
                                      <p:cBhvr additive="base">
                                        <p:cTn id="167" dur="500" fill="hold"/>
                                        <p:tgtEl>
                                          <p:spTgt spid="114"/>
                                        </p:tgtEl>
                                        <p:attrNameLst>
                                          <p:attrName>ppt_x</p:attrName>
                                        </p:attrNameLst>
                                      </p:cBhvr>
                                      <p:tavLst>
                                        <p:tav tm="0">
                                          <p:val>
                                            <p:strVal val="1+#ppt_w/2"/>
                                          </p:val>
                                        </p:tav>
                                        <p:tav tm="100000">
                                          <p:val>
                                            <p:strVal val="#ppt_x"/>
                                          </p:val>
                                        </p:tav>
                                      </p:tavLst>
                                    </p:anim>
                                    <p:anim calcmode="lin" valueType="num">
                                      <p:cBhvr additive="base">
                                        <p:cTn id="16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2" fill="hold" nodeType="click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fill="hold"/>
                                        <p:tgtEl>
                                          <p:spTgt spid="77"/>
                                        </p:tgtEl>
                                        <p:attrNameLst>
                                          <p:attrName>ppt_x</p:attrName>
                                        </p:attrNameLst>
                                      </p:cBhvr>
                                      <p:tavLst>
                                        <p:tav tm="0">
                                          <p:val>
                                            <p:strVal val="1+#ppt_w/2"/>
                                          </p:val>
                                        </p:tav>
                                        <p:tav tm="100000">
                                          <p:val>
                                            <p:strVal val="#ppt_x"/>
                                          </p:val>
                                        </p:tav>
                                      </p:tavLst>
                                    </p:anim>
                                    <p:anim calcmode="lin" valueType="num">
                                      <p:cBhvr additive="base">
                                        <p:cTn id="174" dur="500" fill="hold"/>
                                        <p:tgtEl>
                                          <p:spTgt spid="77"/>
                                        </p:tgtEl>
                                        <p:attrNameLst>
                                          <p:attrName>ppt_y</p:attrName>
                                        </p:attrNameLst>
                                      </p:cBhvr>
                                      <p:tavLst>
                                        <p:tav tm="0">
                                          <p:val>
                                            <p:strVal val="#ppt_y"/>
                                          </p:val>
                                        </p:tav>
                                        <p:tav tm="100000">
                                          <p:val>
                                            <p:strVal val="#ppt_y"/>
                                          </p:val>
                                        </p:tav>
                                      </p:tavLst>
                                    </p:anim>
                                  </p:childTnLst>
                                </p:cTn>
                              </p:par>
                              <p:par>
                                <p:cTn id="175" presetID="2" presetClass="entr" presetSubtype="2" fill="hold" grpId="0" nodeType="withEffect">
                                  <p:stCondLst>
                                    <p:cond delay="0"/>
                                  </p:stCondLst>
                                  <p:childTnLst>
                                    <p:set>
                                      <p:cBhvr>
                                        <p:cTn id="176" dur="1" fill="hold">
                                          <p:stCondLst>
                                            <p:cond delay="0"/>
                                          </p:stCondLst>
                                        </p:cTn>
                                        <p:tgtEl>
                                          <p:spTgt spid="59"/>
                                        </p:tgtEl>
                                        <p:attrNameLst>
                                          <p:attrName>style.visibility</p:attrName>
                                        </p:attrNameLst>
                                      </p:cBhvr>
                                      <p:to>
                                        <p:strVal val="visible"/>
                                      </p:to>
                                    </p:set>
                                    <p:anim calcmode="lin" valueType="num">
                                      <p:cBhvr additive="base">
                                        <p:cTn id="177" dur="500" fill="hold"/>
                                        <p:tgtEl>
                                          <p:spTgt spid="59"/>
                                        </p:tgtEl>
                                        <p:attrNameLst>
                                          <p:attrName>ppt_x</p:attrName>
                                        </p:attrNameLst>
                                      </p:cBhvr>
                                      <p:tavLst>
                                        <p:tav tm="0">
                                          <p:val>
                                            <p:strVal val="1+#ppt_w/2"/>
                                          </p:val>
                                        </p:tav>
                                        <p:tav tm="100000">
                                          <p:val>
                                            <p:strVal val="#ppt_x"/>
                                          </p:val>
                                        </p:tav>
                                      </p:tavLst>
                                    </p:anim>
                                    <p:anim calcmode="lin" valueType="num">
                                      <p:cBhvr additive="base">
                                        <p:cTn id="178" dur="500" fill="hold"/>
                                        <p:tgtEl>
                                          <p:spTgt spid="59"/>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60"/>
                                        </p:tgtEl>
                                        <p:attrNameLst>
                                          <p:attrName>style.visibility</p:attrName>
                                        </p:attrNameLst>
                                      </p:cBhvr>
                                      <p:to>
                                        <p:strVal val="visible"/>
                                      </p:to>
                                    </p:set>
                                    <p:anim calcmode="lin" valueType="num">
                                      <p:cBhvr additive="base">
                                        <p:cTn id="181" dur="500" fill="hold"/>
                                        <p:tgtEl>
                                          <p:spTgt spid="60"/>
                                        </p:tgtEl>
                                        <p:attrNameLst>
                                          <p:attrName>ppt_x</p:attrName>
                                        </p:attrNameLst>
                                      </p:cBhvr>
                                      <p:tavLst>
                                        <p:tav tm="0">
                                          <p:val>
                                            <p:strVal val="1+#ppt_w/2"/>
                                          </p:val>
                                        </p:tav>
                                        <p:tav tm="100000">
                                          <p:val>
                                            <p:strVal val="#ppt_x"/>
                                          </p:val>
                                        </p:tav>
                                      </p:tavLst>
                                    </p:anim>
                                    <p:anim calcmode="lin" valueType="num">
                                      <p:cBhvr additive="base">
                                        <p:cTn id="182" dur="500" fill="hold"/>
                                        <p:tgtEl>
                                          <p:spTgt spid="60"/>
                                        </p:tgtEl>
                                        <p:attrNameLst>
                                          <p:attrName>ppt_y</p:attrName>
                                        </p:attrNameLst>
                                      </p:cBhvr>
                                      <p:tavLst>
                                        <p:tav tm="0">
                                          <p:val>
                                            <p:strVal val="#ppt_y"/>
                                          </p:val>
                                        </p:tav>
                                        <p:tav tm="100000">
                                          <p:val>
                                            <p:strVal val="#ppt_y"/>
                                          </p:val>
                                        </p:tav>
                                      </p:tavLst>
                                    </p:anim>
                                  </p:childTnLst>
                                </p:cTn>
                              </p:par>
                              <p:par>
                                <p:cTn id="183" presetID="2" presetClass="entr" presetSubtype="2" fill="hold" nodeType="withEffect">
                                  <p:stCondLst>
                                    <p:cond delay="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fill="hold"/>
                                        <p:tgtEl>
                                          <p:spTgt spid="80"/>
                                        </p:tgtEl>
                                        <p:attrNameLst>
                                          <p:attrName>ppt_x</p:attrName>
                                        </p:attrNameLst>
                                      </p:cBhvr>
                                      <p:tavLst>
                                        <p:tav tm="0">
                                          <p:val>
                                            <p:strVal val="1+#ppt_w/2"/>
                                          </p:val>
                                        </p:tav>
                                        <p:tav tm="100000">
                                          <p:val>
                                            <p:strVal val="#ppt_x"/>
                                          </p:val>
                                        </p:tav>
                                      </p:tavLst>
                                    </p:anim>
                                    <p:anim calcmode="lin" valueType="num">
                                      <p:cBhvr additive="base">
                                        <p:cTn id="186" dur="500" fill="hold"/>
                                        <p:tgtEl>
                                          <p:spTgt spid="80"/>
                                        </p:tgtEl>
                                        <p:attrNameLst>
                                          <p:attrName>ppt_y</p:attrName>
                                        </p:attrNameLst>
                                      </p:cBhvr>
                                      <p:tavLst>
                                        <p:tav tm="0">
                                          <p:val>
                                            <p:strVal val="#ppt_y"/>
                                          </p:val>
                                        </p:tav>
                                        <p:tav tm="100000">
                                          <p:val>
                                            <p:strVal val="#ppt_y"/>
                                          </p:val>
                                        </p:tav>
                                      </p:tavLst>
                                    </p:anim>
                                  </p:childTnLst>
                                </p:cTn>
                              </p:par>
                              <p:par>
                                <p:cTn id="187" presetID="2" presetClass="entr" presetSubtype="2" fill="hold" nodeType="withEffect">
                                  <p:stCondLst>
                                    <p:cond delay="0"/>
                                  </p:stCondLst>
                                  <p:childTnLst>
                                    <p:set>
                                      <p:cBhvr>
                                        <p:cTn id="188" dur="1" fill="hold">
                                          <p:stCondLst>
                                            <p:cond delay="0"/>
                                          </p:stCondLst>
                                        </p:cTn>
                                        <p:tgtEl>
                                          <p:spTgt spid="106"/>
                                        </p:tgtEl>
                                        <p:attrNameLst>
                                          <p:attrName>style.visibility</p:attrName>
                                        </p:attrNameLst>
                                      </p:cBhvr>
                                      <p:to>
                                        <p:strVal val="visible"/>
                                      </p:to>
                                    </p:set>
                                    <p:anim calcmode="lin" valueType="num">
                                      <p:cBhvr additive="base">
                                        <p:cTn id="189" dur="500" fill="hold"/>
                                        <p:tgtEl>
                                          <p:spTgt spid="106"/>
                                        </p:tgtEl>
                                        <p:attrNameLst>
                                          <p:attrName>ppt_x</p:attrName>
                                        </p:attrNameLst>
                                      </p:cBhvr>
                                      <p:tavLst>
                                        <p:tav tm="0">
                                          <p:val>
                                            <p:strVal val="1+#ppt_w/2"/>
                                          </p:val>
                                        </p:tav>
                                        <p:tav tm="100000">
                                          <p:val>
                                            <p:strVal val="#ppt_x"/>
                                          </p:val>
                                        </p:tav>
                                      </p:tavLst>
                                    </p:anim>
                                    <p:anim calcmode="lin" valueType="num">
                                      <p:cBhvr additive="base">
                                        <p:cTn id="190" dur="500" fill="hold"/>
                                        <p:tgtEl>
                                          <p:spTgt spid="106"/>
                                        </p:tgtEl>
                                        <p:attrNameLst>
                                          <p:attrName>ppt_y</p:attrName>
                                        </p:attrNameLst>
                                      </p:cBhvr>
                                      <p:tavLst>
                                        <p:tav tm="0">
                                          <p:val>
                                            <p:strVal val="#ppt_y"/>
                                          </p:val>
                                        </p:tav>
                                        <p:tav tm="100000">
                                          <p:val>
                                            <p:strVal val="#ppt_y"/>
                                          </p:val>
                                        </p:tav>
                                      </p:tavLst>
                                    </p:anim>
                                  </p:childTnLst>
                                </p:cTn>
                              </p:par>
                              <p:par>
                                <p:cTn id="191" presetID="2" presetClass="entr" presetSubtype="2" fill="hold" nodeType="withEffect">
                                  <p:stCondLst>
                                    <p:cond delay="0"/>
                                  </p:stCondLst>
                                  <p:childTnLst>
                                    <p:set>
                                      <p:cBhvr>
                                        <p:cTn id="192" dur="1" fill="hold">
                                          <p:stCondLst>
                                            <p:cond delay="0"/>
                                          </p:stCondLst>
                                        </p:cTn>
                                        <p:tgtEl>
                                          <p:spTgt spid="107"/>
                                        </p:tgtEl>
                                        <p:attrNameLst>
                                          <p:attrName>style.visibility</p:attrName>
                                        </p:attrNameLst>
                                      </p:cBhvr>
                                      <p:to>
                                        <p:strVal val="visible"/>
                                      </p:to>
                                    </p:set>
                                    <p:anim calcmode="lin" valueType="num">
                                      <p:cBhvr additive="base">
                                        <p:cTn id="193" dur="500" fill="hold"/>
                                        <p:tgtEl>
                                          <p:spTgt spid="107"/>
                                        </p:tgtEl>
                                        <p:attrNameLst>
                                          <p:attrName>ppt_x</p:attrName>
                                        </p:attrNameLst>
                                      </p:cBhvr>
                                      <p:tavLst>
                                        <p:tav tm="0">
                                          <p:val>
                                            <p:strVal val="1+#ppt_w/2"/>
                                          </p:val>
                                        </p:tav>
                                        <p:tav tm="100000">
                                          <p:val>
                                            <p:strVal val="#ppt_x"/>
                                          </p:val>
                                        </p:tav>
                                      </p:tavLst>
                                    </p:anim>
                                    <p:anim calcmode="lin" valueType="num">
                                      <p:cBhvr additive="base">
                                        <p:cTn id="194" dur="500" fill="hold"/>
                                        <p:tgtEl>
                                          <p:spTgt spid="107"/>
                                        </p:tgtEl>
                                        <p:attrNameLst>
                                          <p:attrName>ppt_y</p:attrName>
                                        </p:attrNameLst>
                                      </p:cBhvr>
                                      <p:tavLst>
                                        <p:tav tm="0">
                                          <p:val>
                                            <p:strVal val="#ppt_y"/>
                                          </p:val>
                                        </p:tav>
                                        <p:tav tm="100000">
                                          <p:val>
                                            <p:strVal val="#ppt_y"/>
                                          </p:val>
                                        </p:tav>
                                      </p:tavLst>
                                    </p:anim>
                                  </p:childTnLst>
                                </p:cTn>
                              </p:par>
                              <p:par>
                                <p:cTn id="195" presetID="2" presetClass="entr" presetSubtype="2" fill="hold" nodeType="withEffect">
                                  <p:stCondLst>
                                    <p:cond delay="0"/>
                                  </p:stCondLst>
                                  <p:childTnLst>
                                    <p:set>
                                      <p:cBhvr>
                                        <p:cTn id="196" dur="1" fill="hold">
                                          <p:stCondLst>
                                            <p:cond delay="0"/>
                                          </p:stCondLst>
                                        </p:cTn>
                                        <p:tgtEl>
                                          <p:spTgt spid="108"/>
                                        </p:tgtEl>
                                        <p:attrNameLst>
                                          <p:attrName>style.visibility</p:attrName>
                                        </p:attrNameLst>
                                      </p:cBhvr>
                                      <p:to>
                                        <p:strVal val="visible"/>
                                      </p:to>
                                    </p:set>
                                    <p:anim calcmode="lin" valueType="num">
                                      <p:cBhvr additive="base">
                                        <p:cTn id="197" dur="500" fill="hold"/>
                                        <p:tgtEl>
                                          <p:spTgt spid="108"/>
                                        </p:tgtEl>
                                        <p:attrNameLst>
                                          <p:attrName>ppt_x</p:attrName>
                                        </p:attrNameLst>
                                      </p:cBhvr>
                                      <p:tavLst>
                                        <p:tav tm="0">
                                          <p:val>
                                            <p:strVal val="1+#ppt_w/2"/>
                                          </p:val>
                                        </p:tav>
                                        <p:tav tm="100000">
                                          <p:val>
                                            <p:strVal val="#ppt_x"/>
                                          </p:val>
                                        </p:tav>
                                      </p:tavLst>
                                    </p:anim>
                                    <p:anim calcmode="lin" valueType="num">
                                      <p:cBhvr additive="base">
                                        <p:cTn id="19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2" fill="hold" nodeType="clickEffect">
                                  <p:stCondLst>
                                    <p:cond delay="0"/>
                                  </p:stCondLst>
                                  <p:childTnLst>
                                    <p:set>
                                      <p:cBhvr>
                                        <p:cTn id="202" dur="1" fill="hold">
                                          <p:stCondLst>
                                            <p:cond delay="0"/>
                                          </p:stCondLst>
                                        </p:cTn>
                                        <p:tgtEl>
                                          <p:spTgt spid="89"/>
                                        </p:tgtEl>
                                        <p:attrNameLst>
                                          <p:attrName>style.visibility</p:attrName>
                                        </p:attrNameLst>
                                      </p:cBhvr>
                                      <p:to>
                                        <p:strVal val="visible"/>
                                      </p:to>
                                    </p:set>
                                    <p:anim calcmode="lin" valueType="num">
                                      <p:cBhvr additive="base">
                                        <p:cTn id="203" dur="500" fill="hold"/>
                                        <p:tgtEl>
                                          <p:spTgt spid="89"/>
                                        </p:tgtEl>
                                        <p:attrNameLst>
                                          <p:attrName>ppt_x</p:attrName>
                                        </p:attrNameLst>
                                      </p:cBhvr>
                                      <p:tavLst>
                                        <p:tav tm="0">
                                          <p:val>
                                            <p:strVal val="1+#ppt_w/2"/>
                                          </p:val>
                                        </p:tav>
                                        <p:tav tm="100000">
                                          <p:val>
                                            <p:strVal val="#ppt_x"/>
                                          </p:val>
                                        </p:tav>
                                      </p:tavLst>
                                    </p:anim>
                                    <p:anim calcmode="lin" valueType="num">
                                      <p:cBhvr additive="base">
                                        <p:cTn id="204" dur="500" fill="hold"/>
                                        <p:tgtEl>
                                          <p:spTgt spid="89"/>
                                        </p:tgtEl>
                                        <p:attrNameLst>
                                          <p:attrName>ppt_y</p:attrName>
                                        </p:attrNameLst>
                                      </p:cBhvr>
                                      <p:tavLst>
                                        <p:tav tm="0">
                                          <p:val>
                                            <p:strVal val="#ppt_y"/>
                                          </p:val>
                                        </p:tav>
                                        <p:tav tm="100000">
                                          <p:val>
                                            <p:strVal val="#ppt_y"/>
                                          </p:val>
                                        </p:tav>
                                      </p:tavLst>
                                    </p:anim>
                                  </p:childTnLst>
                                </p:cTn>
                              </p:par>
                              <p:par>
                                <p:cTn id="205" presetID="2" presetClass="entr" presetSubtype="2" fill="hold" nodeType="withEffect">
                                  <p:stCondLst>
                                    <p:cond delay="0"/>
                                  </p:stCondLst>
                                  <p:childTnLst>
                                    <p:set>
                                      <p:cBhvr>
                                        <p:cTn id="206" dur="1" fill="hold">
                                          <p:stCondLst>
                                            <p:cond delay="0"/>
                                          </p:stCondLst>
                                        </p:cTn>
                                        <p:tgtEl>
                                          <p:spTgt spid="90"/>
                                        </p:tgtEl>
                                        <p:attrNameLst>
                                          <p:attrName>style.visibility</p:attrName>
                                        </p:attrNameLst>
                                      </p:cBhvr>
                                      <p:to>
                                        <p:strVal val="visible"/>
                                      </p:to>
                                    </p:set>
                                    <p:anim calcmode="lin" valueType="num">
                                      <p:cBhvr additive="base">
                                        <p:cTn id="207" dur="500" fill="hold"/>
                                        <p:tgtEl>
                                          <p:spTgt spid="90"/>
                                        </p:tgtEl>
                                        <p:attrNameLst>
                                          <p:attrName>ppt_x</p:attrName>
                                        </p:attrNameLst>
                                      </p:cBhvr>
                                      <p:tavLst>
                                        <p:tav tm="0">
                                          <p:val>
                                            <p:strVal val="1+#ppt_w/2"/>
                                          </p:val>
                                        </p:tav>
                                        <p:tav tm="100000">
                                          <p:val>
                                            <p:strVal val="#ppt_x"/>
                                          </p:val>
                                        </p:tav>
                                      </p:tavLst>
                                    </p:anim>
                                    <p:anim calcmode="lin" valueType="num">
                                      <p:cBhvr additive="base">
                                        <p:cTn id="208" dur="500" fill="hold"/>
                                        <p:tgtEl>
                                          <p:spTgt spid="90"/>
                                        </p:tgtEl>
                                        <p:attrNameLst>
                                          <p:attrName>ppt_y</p:attrName>
                                        </p:attrNameLst>
                                      </p:cBhvr>
                                      <p:tavLst>
                                        <p:tav tm="0">
                                          <p:val>
                                            <p:strVal val="#ppt_y"/>
                                          </p:val>
                                        </p:tav>
                                        <p:tav tm="100000">
                                          <p:val>
                                            <p:strVal val="#ppt_y"/>
                                          </p:val>
                                        </p:tav>
                                      </p:tavLst>
                                    </p:anim>
                                  </p:childTnLst>
                                </p:cTn>
                              </p:par>
                              <p:par>
                                <p:cTn id="209" presetID="2" presetClass="entr" presetSubtype="2" fill="hold" nodeType="withEffect">
                                  <p:stCondLst>
                                    <p:cond delay="0"/>
                                  </p:stCondLst>
                                  <p:childTnLst>
                                    <p:set>
                                      <p:cBhvr>
                                        <p:cTn id="210" dur="1" fill="hold">
                                          <p:stCondLst>
                                            <p:cond delay="0"/>
                                          </p:stCondLst>
                                        </p:cTn>
                                        <p:tgtEl>
                                          <p:spTgt spid="92"/>
                                        </p:tgtEl>
                                        <p:attrNameLst>
                                          <p:attrName>style.visibility</p:attrName>
                                        </p:attrNameLst>
                                      </p:cBhvr>
                                      <p:to>
                                        <p:strVal val="visible"/>
                                      </p:to>
                                    </p:set>
                                    <p:anim calcmode="lin" valueType="num">
                                      <p:cBhvr additive="base">
                                        <p:cTn id="211" dur="500" fill="hold"/>
                                        <p:tgtEl>
                                          <p:spTgt spid="92"/>
                                        </p:tgtEl>
                                        <p:attrNameLst>
                                          <p:attrName>ppt_x</p:attrName>
                                        </p:attrNameLst>
                                      </p:cBhvr>
                                      <p:tavLst>
                                        <p:tav tm="0">
                                          <p:val>
                                            <p:strVal val="1+#ppt_w/2"/>
                                          </p:val>
                                        </p:tav>
                                        <p:tav tm="100000">
                                          <p:val>
                                            <p:strVal val="#ppt_x"/>
                                          </p:val>
                                        </p:tav>
                                      </p:tavLst>
                                    </p:anim>
                                    <p:anim calcmode="lin" valueType="num">
                                      <p:cBhvr additive="base">
                                        <p:cTn id="212" dur="500" fill="hold"/>
                                        <p:tgtEl>
                                          <p:spTgt spid="92"/>
                                        </p:tgtEl>
                                        <p:attrNameLst>
                                          <p:attrName>ppt_y</p:attrName>
                                        </p:attrNameLst>
                                      </p:cBhvr>
                                      <p:tavLst>
                                        <p:tav tm="0">
                                          <p:val>
                                            <p:strVal val="#ppt_y"/>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93"/>
                                        </p:tgtEl>
                                        <p:attrNameLst>
                                          <p:attrName>style.visibility</p:attrName>
                                        </p:attrNameLst>
                                      </p:cBhvr>
                                      <p:to>
                                        <p:strVal val="visible"/>
                                      </p:to>
                                    </p:set>
                                    <p:anim calcmode="lin" valueType="num">
                                      <p:cBhvr additive="base">
                                        <p:cTn id="215" dur="500" fill="hold"/>
                                        <p:tgtEl>
                                          <p:spTgt spid="93"/>
                                        </p:tgtEl>
                                        <p:attrNameLst>
                                          <p:attrName>ppt_x</p:attrName>
                                        </p:attrNameLst>
                                      </p:cBhvr>
                                      <p:tavLst>
                                        <p:tav tm="0">
                                          <p:val>
                                            <p:strVal val="1+#ppt_w/2"/>
                                          </p:val>
                                        </p:tav>
                                        <p:tav tm="100000">
                                          <p:val>
                                            <p:strVal val="#ppt_x"/>
                                          </p:val>
                                        </p:tav>
                                      </p:tavLst>
                                    </p:anim>
                                    <p:anim calcmode="lin" valueType="num">
                                      <p:cBhvr additive="base">
                                        <p:cTn id="216" dur="500" fill="hold"/>
                                        <p:tgtEl>
                                          <p:spTgt spid="93"/>
                                        </p:tgtEl>
                                        <p:attrNameLst>
                                          <p:attrName>ppt_y</p:attrName>
                                        </p:attrNameLst>
                                      </p:cBhvr>
                                      <p:tavLst>
                                        <p:tav tm="0">
                                          <p:val>
                                            <p:strVal val="#ppt_y"/>
                                          </p:val>
                                        </p:tav>
                                        <p:tav tm="100000">
                                          <p:val>
                                            <p:strVal val="#ppt_y"/>
                                          </p:val>
                                        </p:tav>
                                      </p:tavLst>
                                    </p:anim>
                                  </p:childTnLst>
                                </p:cTn>
                              </p:par>
                              <p:par>
                                <p:cTn id="217" presetID="2" presetClass="entr" presetSubtype="2" fill="hold" nodeType="withEffect">
                                  <p:stCondLst>
                                    <p:cond delay="0"/>
                                  </p:stCondLst>
                                  <p:childTnLst>
                                    <p:set>
                                      <p:cBhvr>
                                        <p:cTn id="218" dur="1" fill="hold">
                                          <p:stCondLst>
                                            <p:cond delay="0"/>
                                          </p:stCondLst>
                                        </p:cTn>
                                        <p:tgtEl>
                                          <p:spTgt spid="94"/>
                                        </p:tgtEl>
                                        <p:attrNameLst>
                                          <p:attrName>style.visibility</p:attrName>
                                        </p:attrNameLst>
                                      </p:cBhvr>
                                      <p:to>
                                        <p:strVal val="visible"/>
                                      </p:to>
                                    </p:set>
                                    <p:anim calcmode="lin" valueType="num">
                                      <p:cBhvr additive="base">
                                        <p:cTn id="219" dur="500" fill="hold"/>
                                        <p:tgtEl>
                                          <p:spTgt spid="94"/>
                                        </p:tgtEl>
                                        <p:attrNameLst>
                                          <p:attrName>ppt_x</p:attrName>
                                        </p:attrNameLst>
                                      </p:cBhvr>
                                      <p:tavLst>
                                        <p:tav tm="0">
                                          <p:val>
                                            <p:strVal val="1+#ppt_w/2"/>
                                          </p:val>
                                        </p:tav>
                                        <p:tav tm="100000">
                                          <p:val>
                                            <p:strVal val="#ppt_x"/>
                                          </p:val>
                                        </p:tav>
                                      </p:tavLst>
                                    </p:anim>
                                    <p:anim calcmode="lin" valueType="num">
                                      <p:cBhvr additive="base">
                                        <p:cTn id="220" dur="500" fill="hold"/>
                                        <p:tgtEl>
                                          <p:spTgt spid="94"/>
                                        </p:tgtEl>
                                        <p:attrNameLst>
                                          <p:attrName>ppt_y</p:attrName>
                                        </p:attrNameLst>
                                      </p:cBhvr>
                                      <p:tavLst>
                                        <p:tav tm="0">
                                          <p:val>
                                            <p:strVal val="#ppt_y"/>
                                          </p:val>
                                        </p:tav>
                                        <p:tav tm="100000">
                                          <p:val>
                                            <p:strVal val="#ppt_y"/>
                                          </p:val>
                                        </p:tav>
                                      </p:tavLst>
                                    </p:anim>
                                  </p:childTnLst>
                                </p:cTn>
                              </p:par>
                              <p:par>
                                <p:cTn id="221" presetID="2" presetClass="entr" presetSubtype="2" fill="hold" nodeType="withEffect">
                                  <p:stCondLst>
                                    <p:cond delay="0"/>
                                  </p:stCondLst>
                                  <p:childTnLst>
                                    <p:set>
                                      <p:cBhvr>
                                        <p:cTn id="222" dur="1" fill="hold">
                                          <p:stCondLst>
                                            <p:cond delay="0"/>
                                          </p:stCondLst>
                                        </p:cTn>
                                        <p:tgtEl>
                                          <p:spTgt spid="95"/>
                                        </p:tgtEl>
                                        <p:attrNameLst>
                                          <p:attrName>style.visibility</p:attrName>
                                        </p:attrNameLst>
                                      </p:cBhvr>
                                      <p:to>
                                        <p:strVal val="visible"/>
                                      </p:to>
                                    </p:set>
                                    <p:anim calcmode="lin" valueType="num">
                                      <p:cBhvr additive="base">
                                        <p:cTn id="223" dur="500" fill="hold"/>
                                        <p:tgtEl>
                                          <p:spTgt spid="95"/>
                                        </p:tgtEl>
                                        <p:attrNameLst>
                                          <p:attrName>ppt_x</p:attrName>
                                        </p:attrNameLst>
                                      </p:cBhvr>
                                      <p:tavLst>
                                        <p:tav tm="0">
                                          <p:val>
                                            <p:strVal val="1+#ppt_w/2"/>
                                          </p:val>
                                        </p:tav>
                                        <p:tav tm="100000">
                                          <p:val>
                                            <p:strVal val="#ppt_x"/>
                                          </p:val>
                                        </p:tav>
                                      </p:tavLst>
                                    </p:anim>
                                    <p:anim calcmode="lin" valueType="num">
                                      <p:cBhvr additive="base">
                                        <p:cTn id="224" dur="500" fill="hold"/>
                                        <p:tgtEl>
                                          <p:spTgt spid="95"/>
                                        </p:tgtEl>
                                        <p:attrNameLst>
                                          <p:attrName>ppt_y</p:attrName>
                                        </p:attrNameLst>
                                      </p:cBhvr>
                                      <p:tavLst>
                                        <p:tav tm="0">
                                          <p:val>
                                            <p:strVal val="#ppt_y"/>
                                          </p:val>
                                        </p:tav>
                                        <p:tav tm="100000">
                                          <p:val>
                                            <p:strVal val="#ppt_y"/>
                                          </p:val>
                                        </p:tav>
                                      </p:tavLst>
                                    </p:anim>
                                  </p:childTnLst>
                                </p:cTn>
                              </p:par>
                              <p:par>
                                <p:cTn id="225" presetID="2" presetClass="entr" presetSubtype="2" fill="hold" nodeType="withEffect">
                                  <p:stCondLst>
                                    <p:cond delay="0"/>
                                  </p:stCondLst>
                                  <p:childTnLst>
                                    <p:set>
                                      <p:cBhvr>
                                        <p:cTn id="226" dur="1" fill="hold">
                                          <p:stCondLst>
                                            <p:cond delay="0"/>
                                          </p:stCondLst>
                                        </p:cTn>
                                        <p:tgtEl>
                                          <p:spTgt spid="96"/>
                                        </p:tgtEl>
                                        <p:attrNameLst>
                                          <p:attrName>style.visibility</p:attrName>
                                        </p:attrNameLst>
                                      </p:cBhvr>
                                      <p:to>
                                        <p:strVal val="visible"/>
                                      </p:to>
                                    </p:set>
                                    <p:anim calcmode="lin" valueType="num">
                                      <p:cBhvr additive="base">
                                        <p:cTn id="227" dur="500" fill="hold"/>
                                        <p:tgtEl>
                                          <p:spTgt spid="96"/>
                                        </p:tgtEl>
                                        <p:attrNameLst>
                                          <p:attrName>ppt_x</p:attrName>
                                        </p:attrNameLst>
                                      </p:cBhvr>
                                      <p:tavLst>
                                        <p:tav tm="0">
                                          <p:val>
                                            <p:strVal val="1+#ppt_w/2"/>
                                          </p:val>
                                        </p:tav>
                                        <p:tav tm="100000">
                                          <p:val>
                                            <p:strVal val="#ppt_x"/>
                                          </p:val>
                                        </p:tav>
                                      </p:tavLst>
                                    </p:anim>
                                    <p:anim calcmode="lin" valueType="num">
                                      <p:cBhvr additive="base">
                                        <p:cTn id="228" dur="500" fill="hold"/>
                                        <p:tgtEl>
                                          <p:spTgt spid="96"/>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61"/>
                                        </p:tgtEl>
                                        <p:attrNameLst>
                                          <p:attrName>style.visibility</p:attrName>
                                        </p:attrNameLst>
                                      </p:cBhvr>
                                      <p:to>
                                        <p:strVal val="visible"/>
                                      </p:to>
                                    </p:set>
                                    <p:anim calcmode="lin" valueType="num">
                                      <p:cBhvr additive="base">
                                        <p:cTn id="231" dur="500" fill="hold"/>
                                        <p:tgtEl>
                                          <p:spTgt spid="61"/>
                                        </p:tgtEl>
                                        <p:attrNameLst>
                                          <p:attrName>ppt_x</p:attrName>
                                        </p:attrNameLst>
                                      </p:cBhvr>
                                      <p:tavLst>
                                        <p:tav tm="0">
                                          <p:val>
                                            <p:strVal val="1+#ppt_w/2"/>
                                          </p:val>
                                        </p:tav>
                                        <p:tav tm="100000">
                                          <p:val>
                                            <p:strVal val="#ppt_x"/>
                                          </p:val>
                                        </p:tav>
                                      </p:tavLst>
                                    </p:anim>
                                    <p:anim calcmode="lin" valueType="num">
                                      <p:cBhvr additive="base">
                                        <p:cTn id="232" dur="500" fill="hold"/>
                                        <p:tgtEl>
                                          <p:spTgt spid="61"/>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76"/>
                                        </p:tgtEl>
                                        <p:attrNameLst>
                                          <p:attrName>style.visibility</p:attrName>
                                        </p:attrNameLst>
                                      </p:cBhvr>
                                      <p:to>
                                        <p:strVal val="visible"/>
                                      </p:to>
                                    </p:set>
                                    <p:anim calcmode="lin" valueType="num">
                                      <p:cBhvr additive="base">
                                        <p:cTn id="235" dur="500" fill="hold"/>
                                        <p:tgtEl>
                                          <p:spTgt spid="76"/>
                                        </p:tgtEl>
                                        <p:attrNameLst>
                                          <p:attrName>ppt_x</p:attrName>
                                        </p:attrNameLst>
                                      </p:cBhvr>
                                      <p:tavLst>
                                        <p:tav tm="0">
                                          <p:val>
                                            <p:strVal val="1+#ppt_w/2"/>
                                          </p:val>
                                        </p:tav>
                                        <p:tav tm="100000">
                                          <p:val>
                                            <p:strVal val="#ppt_x"/>
                                          </p:val>
                                        </p:tav>
                                      </p:tavLst>
                                    </p:anim>
                                    <p:anim calcmode="lin" valueType="num">
                                      <p:cBhvr additive="base">
                                        <p:cTn id="236" dur="500" fill="hold"/>
                                        <p:tgtEl>
                                          <p:spTgt spid="76"/>
                                        </p:tgtEl>
                                        <p:attrNameLst>
                                          <p:attrName>ppt_y</p:attrName>
                                        </p:attrNameLst>
                                      </p:cBhvr>
                                      <p:tavLst>
                                        <p:tav tm="0">
                                          <p:val>
                                            <p:strVal val="#ppt_y"/>
                                          </p:val>
                                        </p:tav>
                                        <p:tav tm="100000">
                                          <p:val>
                                            <p:strVal val="#ppt_y"/>
                                          </p:val>
                                        </p:tav>
                                      </p:tavLst>
                                    </p:anim>
                                  </p:childTnLst>
                                </p:cTn>
                              </p:par>
                              <p:par>
                                <p:cTn id="237" presetID="1" presetClass="entr" presetSubtype="0" fill="hold" grpId="0" nodeType="withEffect">
                                  <p:stCondLst>
                                    <p:cond delay="0"/>
                                  </p:stCondLst>
                                  <p:childTnLst>
                                    <p:set>
                                      <p:cBhvr>
                                        <p:cTn id="2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9" grpId="0"/>
      <p:bldP spid="50" grpId="0"/>
      <p:bldP spid="49" grpId="0"/>
      <p:bldP spid="51" grpId="0" animBg="1"/>
      <p:bldP spid="52" grpId="0"/>
      <p:bldP spid="53" grpId="0" animBg="1"/>
      <p:bldP spid="54" grpId="0"/>
      <p:bldP spid="55" grpId="0" animBg="1"/>
      <p:bldP spid="56" grpId="0"/>
      <p:bldP spid="58" grpId="0" animBg="1"/>
      <p:bldP spid="59" grpId="0"/>
      <p:bldP spid="60" grpId="0" animBg="1"/>
      <p:bldP spid="61" grpId="0"/>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2900" y="103188"/>
            <a:ext cx="8229600" cy="521920"/>
          </a:xfrm>
        </p:spPr>
        <p:txBody>
          <a:bodyPr>
            <a:normAutofit/>
          </a:bodyPr>
          <a:lstStyle/>
          <a:p>
            <a:r>
              <a:rPr lang="en-GB" altLang="en-US" sz="2800" dirty="0" smtClean="0">
                <a:solidFill>
                  <a:schemeClr val="bg1"/>
                </a:solidFill>
              </a:rPr>
              <a:t>Further Information</a:t>
            </a:r>
          </a:p>
        </p:txBody>
      </p:sp>
      <p:sp>
        <p:nvSpPr>
          <p:cNvPr id="7" name="Title 1">
            <a:hlinkClick r:id="rId3"/>
          </p:cNvPr>
          <p:cNvSpPr txBox="1">
            <a:spLocks/>
          </p:cNvSpPr>
          <p:nvPr/>
        </p:nvSpPr>
        <p:spPr bwMode="auto">
          <a:xfrm>
            <a:off x="111546" y="5559567"/>
            <a:ext cx="8692308" cy="59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Arial" charset="0"/>
              </a:defRPr>
            </a:lvl2pPr>
            <a:lvl3pPr algn="r" rtl="0" eaLnBrk="0" fontAlgn="base" hangingPunct="0">
              <a:spcBef>
                <a:spcPct val="0"/>
              </a:spcBef>
              <a:spcAft>
                <a:spcPct val="0"/>
              </a:spcAft>
              <a:defRPr sz="2800" b="1">
                <a:solidFill>
                  <a:schemeClr val="tx2"/>
                </a:solidFill>
                <a:latin typeface="Arial" charset="0"/>
              </a:defRPr>
            </a:lvl3pPr>
            <a:lvl4pPr algn="r" rtl="0" eaLnBrk="0" fontAlgn="base" hangingPunct="0">
              <a:spcBef>
                <a:spcPct val="0"/>
              </a:spcBef>
              <a:spcAft>
                <a:spcPct val="0"/>
              </a:spcAft>
              <a:defRPr sz="2800" b="1">
                <a:solidFill>
                  <a:schemeClr val="tx2"/>
                </a:solidFill>
                <a:latin typeface="Arial" charset="0"/>
              </a:defRPr>
            </a:lvl4pPr>
            <a:lvl5pPr algn="r" rtl="0" eaLnBrk="0" fontAlgn="base" hangingPunct="0">
              <a:spcBef>
                <a:spcPct val="0"/>
              </a:spcBef>
              <a:spcAft>
                <a:spcPct val="0"/>
              </a:spcAft>
              <a:defRPr sz="2800" b="1">
                <a:solidFill>
                  <a:schemeClr val="tx2"/>
                </a:solidFill>
                <a:latin typeface="Arial"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pPr algn="ctr" eaLnBrk="1" hangingPunct="1"/>
            <a:r>
              <a:rPr lang="en-GB" sz="2000" dirty="0">
                <a:hlinkClick r:id="rId3"/>
              </a:rPr>
              <a:t>http://data.southampton.gov.uk/health/health-behaviours/healthy-weight/</a:t>
            </a:r>
            <a:endParaRPr lang="en-GB" altLang="en-US" sz="2000" kern="0" dirty="0" smtClean="0"/>
          </a:p>
        </p:txBody>
      </p:sp>
      <p:pic>
        <p:nvPicPr>
          <p:cNvPr id="9" name="Picture 8"/>
          <p:cNvPicPr>
            <a:picLocks noChangeAspect="1"/>
          </p:cNvPicPr>
          <p:nvPr/>
        </p:nvPicPr>
        <p:blipFill rotWithShape="1">
          <a:blip r:embed="rId4"/>
          <a:srcRect t="6337" b="4609"/>
          <a:stretch/>
        </p:blipFill>
        <p:spPr>
          <a:xfrm>
            <a:off x="4706922" y="6288809"/>
            <a:ext cx="2246327" cy="511627"/>
          </a:xfrm>
          <a:prstGeom prst="rect">
            <a:avLst/>
          </a:prstGeom>
        </p:spPr>
      </p:pic>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3007" y="42124"/>
            <a:ext cx="582984" cy="582984"/>
          </a:xfrm>
          <a:prstGeom prst="rect">
            <a:avLst/>
          </a:prstGeom>
        </p:spPr>
      </p:pic>
      <p:sp>
        <p:nvSpPr>
          <p:cNvPr id="13" name="TextBox 12">
            <a:hlinkClick r:id="rId7"/>
          </p:cNvPr>
          <p:cNvSpPr txBox="1"/>
          <p:nvPr/>
        </p:nvSpPr>
        <p:spPr>
          <a:xfrm>
            <a:off x="111545" y="981605"/>
            <a:ext cx="2553701" cy="646331"/>
          </a:xfrm>
          <a:prstGeom prst="rect">
            <a:avLst/>
          </a:prstGeom>
          <a:noFill/>
        </p:spPr>
        <p:txBody>
          <a:bodyPr wrap="square" rtlCol="0">
            <a:spAutoFit/>
          </a:bodyPr>
          <a:lstStyle/>
          <a:p>
            <a:pPr algn="ctr"/>
            <a:r>
              <a:rPr lang="en-GB" b="1" i="1" dirty="0" smtClean="0">
                <a:solidFill>
                  <a:srgbClr val="002060"/>
                </a:solidFill>
              </a:rPr>
              <a:t>National data and reports</a:t>
            </a:r>
            <a:endParaRPr lang="en-GB" b="1" i="1" dirty="0">
              <a:solidFill>
                <a:srgbClr val="002060"/>
              </a:solidFill>
            </a:endParaRPr>
          </a:p>
        </p:txBody>
      </p:sp>
      <p:sp>
        <p:nvSpPr>
          <p:cNvPr id="15" name="TextBox 14">
            <a:hlinkClick r:id="rId8"/>
          </p:cNvPr>
          <p:cNvSpPr txBox="1"/>
          <p:nvPr/>
        </p:nvSpPr>
        <p:spPr>
          <a:xfrm>
            <a:off x="3144084" y="976808"/>
            <a:ext cx="2553701" cy="646331"/>
          </a:xfrm>
          <a:prstGeom prst="rect">
            <a:avLst/>
          </a:prstGeom>
          <a:noFill/>
        </p:spPr>
        <p:txBody>
          <a:bodyPr wrap="square" rtlCol="0">
            <a:spAutoFit/>
          </a:bodyPr>
          <a:lstStyle/>
          <a:p>
            <a:pPr algn="ctr"/>
            <a:r>
              <a:rPr lang="en-GB" b="1" i="1" dirty="0" smtClean="0">
                <a:solidFill>
                  <a:srgbClr val="002060"/>
                </a:solidFill>
              </a:rPr>
              <a:t>NCMP Public Health England tools</a:t>
            </a:r>
            <a:endParaRPr lang="en-GB" b="1" i="1" dirty="0">
              <a:solidFill>
                <a:srgbClr val="002060"/>
              </a:solidFill>
            </a:endParaRPr>
          </a:p>
        </p:txBody>
      </p:sp>
      <p:sp>
        <p:nvSpPr>
          <p:cNvPr id="16" name="TextBox 15">
            <a:hlinkClick r:id="rId9"/>
          </p:cNvPr>
          <p:cNvSpPr txBox="1"/>
          <p:nvPr/>
        </p:nvSpPr>
        <p:spPr>
          <a:xfrm>
            <a:off x="6250152" y="944264"/>
            <a:ext cx="2553701" cy="646331"/>
          </a:xfrm>
          <a:prstGeom prst="rect">
            <a:avLst/>
          </a:prstGeom>
          <a:noFill/>
        </p:spPr>
        <p:txBody>
          <a:bodyPr wrap="square" rtlCol="0">
            <a:spAutoFit/>
          </a:bodyPr>
          <a:lstStyle/>
          <a:p>
            <a:pPr algn="ctr"/>
            <a:r>
              <a:rPr lang="en-GB" b="1" i="1" dirty="0" smtClean="0">
                <a:solidFill>
                  <a:srgbClr val="002060"/>
                </a:solidFill>
              </a:rPr>
              <a:t>Southampton Data Observatory</a:t>
            </a:r>
            <a:endParaRPr lang="en-GB" b="1" i="1" dirty="0">
              <a:solidFill>
                <a:srgbClr val="002060"/>
              </a:solidFill>
            </a:endParaRPr>
          </a:p>
        </p:txBody>
      </p:sp>
      <p:pic>
        <p:nvPicPr>
          <p:cNvPr id="6" name="Picture 5"/>
          <p:cNvPicPr>
            <a:picLocks noChangeAspect="1"/>
          </p:cNvPicPr>
          <p:nvPr/>
        </p:nvPicPr>
        <p:blipFill>
          <a:blip r:embed="rId10"/>
          <a:stretch>
            <a:fillRect/>
          </a:stretch>
        </p:blipFill>
        <p:spPr>
          <a:xfrm>
            <a:off x="2932319" y="1712925"/>
            <a:ext cx="3205829" cy="3343275"/>
          </a:xfrm>
          <a:prstGeom prst="rect">
            <a:avLst/>
          </a:prstGeom>
        </p:spPr>
      </p:pic>
      <p:pic>
        <p:nvPicPr>
          <p:cNvPr id="3" name="Picture 2"/>
          <p:cNvPicPr>
            <a:picLocks noChangeAspect="1"/>
          </p:cNvPicPr>
          <p:nvPr/>
        </p:nvPicPr>
        <p:blipFill>
          <a:blip r:embed="rId11"/>
          <a:stretch>
            <a:fillRect/>
          </a:stretch>
        </p:blipFill>
        <p:spPr>
          <a:xfrm rot="1035099">
            <a:off x="5776299" y="1951637"/>
            <a:ext cx="2517780" cy="3217163"/>
          </a:xfrm>
          <a:prstGeom prst="rect">
            <a:avLst/>
          </a:prstGeom>
        </p:spPr>
      </p:pic>
      <p:pic>
        <p:nvPicPr>
          <p:cNvPr id="17" name="Picture 16"/>
          <p:cNvPicPr>
            <a:picLocks noChangeAspect="1"/>
          </p:cNvPicPr>
          <p:nvPr/>
        </p:nvPicPr>
        <p:blipFill rotWithShape="1">
          <a:blip r:embed="rId12"/>
          <a:srcRect b="7718"/>
          <a:stretch/>
        </p:blipFill>
        <p:spPr>
          <a:xfrm rot="20743447">
            <a:off x="596416" y="2045601"/>
            <a:ext cx="2654808" cy="3327485"/>
          </a:xfrm>
          <a:prstGeom prst="rect">
            <a:avLst/>
          </a:prstGeom>
        </p:spPr>
      </p:pic>
    </p:spTree>
    <p:extLst>
      <p:ext uri="{BB962C8B-B14F-4D97-AF65-F5344CB8AC3E}">
        <p14:creationId xmlns:p14="http://schemas.microsoft.com/office/powerpoint/2010/main" val="3977368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2900" y="103187"/>
            <a:ext cx="8229600" cy="463165"/>
          </a:xfrm>
        </p:spPr>
        <p:txBody>
          <a:bodyPr>
            <a:normAutofit fontScale="90000"/>
          </a:bodyPr>
          <a:lstStyle/>
          <a:p>
            <a:r>
              <a:rPr lang="en-GB" altLang="en-US" sz="2800" dirty="0" smtClean="0">
                <a:solidFill>
                  <a:schemeClr val="bg1"/>
                </a:solidFill>
              </a:rPr>
              <a:t>Questions &amp; Discussion</a:t>
            </a:r>
          </a:p>
        </p:txBody>
      </p:sp>
      <p:sp>
        <p:nvSpPr>
          <p:cNvPr id="10" name="Title 1"/>
          <p:cNvSpPr txBox="1">
            <a:spLocks/>
          </p:cNvSpPr>
          <p:nvPr/>
        </p:nvSpPr>
        <p:spPr bwMode="auto">
          <a:xfrm>
            <a:off x="2108101" y="4666763"/>
            <a:ext cx="6150074" cy="84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Arial" charset="0"/>
              </a:defRPr>
            </a:lvl2pPr>
            <a:lvl3pPr algn="r" rtl="0" eaLnBrk="0" fontAlgn="base" hangingPunct="0">
              <a:spcBef>
                <a:spcPct val="0"/>
              </a:spcBef>
              <a:spcAft>
                <a:spcPct val="0"/>
              </a:spcAft>
              <a:defRPr sz="2800" b="1">
                <a:solidFill>
                  <a:schemeClr val="tx2"/>
                </a:solidFill>
                <a:latin typeface="Arial" charset="0"/>
              </a:defRPr>
            </a:lvl3pPr>
            <a:lvl4pPr algn="r" rtl="0" eaLnBrk="0" fontAlgn="base" hangingPunct="0">
              <a:spcBef>
                <a:spcPct val="0"/>
              </a:spcBef>
              <a:spcAft>
                <a:spcPct val="0"/>
              </a:spcAft>
              <a:defRPr sz="2800" b="1">
                <a:solidFill>
                  <a:schemeClr val="tx2"/>
                </a:solidFill>
                <a:latin typeface="Arial" charset="0"/>
              </a:defRPr>
            </a:lvl4pPr>
            <a:lvl5pPr algn="r" rtl="0" eaLnBrk="0" fontAlgn="base" hangingPunct="0">
              <a:spcBef>
                <a:spcPct val="0"/>
              </a:spcBef>
              <a:spcAft>
                <a:spcPct val="0"/>
              </a:spcAft>
              <a:defRPr sz="2800" b="1">
                <a:solidFill>
                  <a:schemeClr val="tx2"/>
                </a:solidFill>
                <a:latin typeface="Arial"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pPr algn="l" eaLnBrk="1" hangingPunct="1"/>
            <a:r>
              <a:rPr lang="en-GB" altLang="en-US" kern="0" dirty="0" smtClean="0">
                <a:hlinkClick r:id="rId3"/>
              </a:rPr>
              <a:t>strategic.analysis@southampton.gov.uk</a:t>
            </a:r>
            <a:r>
              <a:rPr lang="en-GB" altLang="en-US" kern="0" dirty="0" smtClean="0"/>
              <a:t>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340768"/>
            <a:ext cx="2857500" cy="2847975"/>
          </a:xfrm>
          <a:prstGeom prst="rect">
            <a:avLst/>
          </a:prstGeom>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3965" y="4604310"/>
            <a:ext cx="1130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6"/>
          <a:srcRect t="6337" b="4609"/>
          <a:stretch/>
        </p:blipFill>
        <p:spPr>
          <a:xfrm>
            <a:off x="4706922" y="6288809"/>
            <a:ext cx="2246327" cy="511627"/>
          </a:xfrm>
          <a:prstGeom prst="rect">
            <a:avLst/>
          </a:prstGeom>
        </p:spPr>
      </p:pic>
      <p:pic>
        <p:nvPicPr>
          <p:cNvPr id="9" name="Picture 8">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615" y="0"/>
            <a:ext cx="582984" cy="582984"/>
          </a:xfrm>
          <a:prstGeom prst="rect">
            <a:avLst/>
          </a:prstGeom>
        </p:spPr>
      </p:pic>
    </p:spTree>
    <p:extLst>
      <p:ext uri="{BB962C8B-B14F-4D97-AF65-F5344CB8AC3E}">
        <p14:creationId xmlns:p14="http://schemas.microsoft.com/office/powerpoint/2010/main" val="3105209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scc powerpoint image 1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27" y="-1131"/>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56" y="3625560"/>
            <a:ext cx="5040000" cy="864000"/>
          </a:xfrm>
          <a:prstGeom prst="rect">
            <a:avLst/>
          </a:prstGeom>
          <a:solidFill>
            <a:srgbClr val="01225A"/>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5363690"/>
            <a:ext cx="4320000" cy="864000"/>
          </a:xfrm>
          <a:prstGeom prst="rect">
            <a:avLst/>
          </a:prstGeom>
          <a:solidFill>
            <a:srgbClr val="01225A"/>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anchor="ctr"/>
          <a:lstStyle/>
          <a:p>
            <a:r>
              <a:rPr lang="en-GB" sz="1600" i="1" dirty="0" smtClean="0">
                <a:solidFill>
                  <a:schemeClr val="bg1"/>
                </a:solidFill>
              </a:rPr>
              <a:t>Municipal </a:t>
            </a:r>
            <a:r>
              <a:rPr lang="en-GB" sz="1600" i="1" dirty="0">
                <a:solidFill>
                  <a:schemeClr val="bg1"/>
                </a:solidFill>
              </a:rPr>
              <a:t>Block – West, Civic Centre, Southampton, SO14 7LT</a:t>
            </a:r>
            <a:endParaRPr lang="en-GB" sz="1600" dirty="0">
              <a:solidFill>
                <a:schemeClr val="bg1"/>
              </a:solidFill>
            </a:endParaRPr>
          </a:p>
        </p:txBody>
      </p:sp>
      <p:sp>
        <p:nvSpPr>
          <p:cNvPr id="9" name="Title 1"/>
          <p:cNvSpPr txBox="1">
            <a:spLocks/>
          </p:cNvSpPr>
          <p:nvPr/>
        </p:nvSpPr>
        <p:spPr>
          <a:xfrm>
            <a:off x="108498" y="3741144"/>
            <a:ext cx="4099360" cy="605631"/>
          </a:xfrm>
          <a:prstGeom prst="rect">
            <a:avLst/>
          </a:prstGeom>
        </p:spPr>
        <p:txBody>
          <a:bodyPr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i="1" dirty="0" smtClean="0">
                <a:solidFill>
                  <a:schemeClr val="bg1"/>
                </a:solidFill>
              </a:rPr>
              <a:t>Intelligence &amp; Strategic Analysis Team</a:t>
            </a:r>
          </a:p>
          <a:p>
            <a:pPr algn="l" fontAlgn="auto">
              <a:spcAft>
                <a:spcPts val="0"/>
              </a:spcAft>
              <a:defRPr/>
            </a:pPr>
            <a:r>
              <a:rPr lang="en-US" sz="3200" i="1" dirty="0" smtClean="0">
                <a:solidFill>
                  <a:schemeClr val="bg1"/>
                </a:solidFill>
              </a:rPr>
              <a:t>Southampton City Council</a:t>
            </a:r>
            <a:endParaRPr lang="en-US" sz="1400" i="1" dirty="0">
              <a:solidFill>
                <a:schemeClr val="bg1"/>
              </a:solidFill>
            </a:endParaRPr>
          </a:p>
        </p:txBody>
      </p:sp>
      <p:grpSp>
        <p:nvGrpSpPr>
          <p:cNvPr id="10" name="Group 9"/>
          <p:cNvGrpSpPr/>
          <p:nvPr/>
        </p:nvGrpSpPr>
        <p:grpSpPr>
          <a:xfrm>
            <a:off x="108498" y="182582"/>
            <a:ext cx="2384443" cy="610351"/>
            <a:chOff x="830395" y="5405438"/>
            <a:chExt cx="2384443" cy="610351"/>
          </a:xfrm>
        </p:grpSpPr>
        <p:sp>
          <p:nvSpPr>
            <p:cNvPr id="12" name="Rectangle 11"/>
            <p:cNvSpPr/>
            <p:nvPr/>
          </p:nvSpPr>
          <p:spPr>
            <a:xfrm>
              <a:off x="830395" y="5405438"/>
              <a:ext cx="2384443" cy="610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solidFill>
                    <a:schemeClr val="bg1"/>
                  </a:solidFill>
                </a:rPr>
                <a:t>I</a:t>
              </a:r>
              <a:endParaRPr lang="en-US"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525" y="5484805"/>
              <a:ext cx="2195061" cy="464752"/>
            </a:xfrm>
            <a:prstGeom prst="rect">
              <a:avLst/>
            </a:prstGeom>
          </p:spPr>
        </p:pic>
      </p:grpSp>
      <p:sp>
        <p:nvSpPr>
          <p:cNvPr id="16" name="Rectangle 15"/>
          <p:cNvSpPr/>
          <p:nvPr/>
        </p:nvSpPr>
        <p:spPr>
          <a:xfrm>
            <a:off x="-19821" y="4488006"/>
            <a:ext cx="4680000" cy="864000"/>
          </a:xfrm>
          <a:prstGeom prst="rect">
            <a:avLst/>
          </a:prstGeom>
          <a:solidFill>
            <a:schemeClr val="bg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anchor="ctr"/>
          <a:lstStyle/>
          <a:p>
            <a:endParaRPr lang="en-GB" dirty="0">
              <a:solidFill>
                <a:schemeClr val="tx1"/>
              </a:solidFill>
            </a:endParaRPr>
          </a:p>
        </p:txBody>
      </p:sp>
      <p:sp>
        <p:nvSpPr>
          <p:cNvPr id="15" name="Title 1"/>
          <p:cNvSpPr txBox="1">
            <a:spLocks/>
          </p:cNvSpPr>
          <p:nvPr/>
        </p:nvSpPr>
        <p:spPr>
          <a:xfrm>
            <a:off x="-19821" y="4605144"/>
            <a:ext cx="4680000" cy="71448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200" b="1" i="1" dirty="0" smtClean="0">
                <a:solidFill>
                  <a:srgbClr val="002060"/>
                </a:solidFill>
              </a:rPr>
              <a:t>E-mail</a:t>
            </a:r>
            <a:r>
              <a:rPr lang="en-GB" sz="1200" b="1" i="1" dirty="0">
                <a:solidFill>
                  <a:srgbClr val="002060"/>
                </a:solidFill>
              </a:rPr>
              <a:t>: </a:t>
            </a:r>
            <a:r>
              <a:rPr lang="en-GB" sz="1200" b="1" i="1" u="sng" dirty="0" smtClean="0">
                <a:solidFill>
                  <a:srgbClr val="0000FF"/>
                </a:solidFill>
                <a:hlinkClick r:id="rId5"/>
              </a:rPr>
              <a:t>strategic.analysis@southampton.gov.uk</a:t>
            </a:r>
            <a:endParaRPr lang="en-GB" sz="1200" b="1" i="1" u="sng" dirty="0" smtClean="0">
              <a:solidFill>
                <a:srgbClr val="0000FF"/>
              </a:solidFill>
            </a:endParaRPr>
          </a:p>
          <a:p>
            <a:pPr algn="l"/>
            <a:r>
              <a:rPr lang="en-GB" sz="1200" b="1" i="1" dirty="0" smtClean="0">
                <a:solidFill>
                  <a:srgbClr val="002060"/>
                </a:solidFill>
              </a:rPr>
              <a:t>Website</a:t>
            </a:r>
            <a:r>
              <a:rPr lang="en-GB" sz="1200" b="1" i="1" dirty="0">
                <a:solidFill>
                  <a:srgbClr val="002060"/>
                </a:solidFill>
              </a:rPr>
              <a:t>: </a:t>
            </a:r>
            <a:r>
              <a:rPr lang="en-GB" sz="1200" b="1" i="1" u="sng" dirty="0" smtClean="0">
                <a:solidFill>
                  <a:srgbClr val="0000FF"/>
                </a:solidFill>
                <a:hlinkClick r:id="rId6" action="ppaction://hlinkfile"/>
              </a:rPr>
              <a:t>data.southampton.gov.uk</a:t>
            </a:r>
            <a:endParaRPr lang="en-GB" sz="1200" b="1" dirty="0">
              <a:solidFill>
                <a:srgbClr val="0000FF"/>
              </a:solidFill>
            </a:endParaRPr>
          </a:p>
        </p:txBody>
      </p:sp>
    </p:spTree>
    <p:extLst>
      <p:ext uri="{BB962C8B-B14F-4D97-AF65-F5344CB8AC3E}">
        <p14:creationId xmlns:p14="http://schemas.microsoft.com/office/powerpoint/2010/main" val="225116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9450"/>
            <a:ext cx="7810499" cy="1034382"/>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06063" y="1716388"/>
            <a:ext cx="7704436" cy="1470025"/>
          </a:xfrm>
        </p:spPr>
        <p:txBody>
          <a:bodyPr/>
          <a:lstStyle/>
          <a:p>
            <a:pPr eaLnBrk="1" hangingPunct="1"/>
            <a:r>
              <a:rPr lang="en-GB" altLang="en-US" sz="3200" dirty="0" smtClean="0">
                <a:solidFill>
                  <a:schemeClr val="bg1"/>
                </a:solidFill>
              </a:rPr>
              <a:t>Context - childhood obesity and NCMP</a:t>
            </a:r>
            <a:endParaRPr lang="en-GB" altLang="en-US" sz="3200" dirty="0">
              <a:solidFill>
                <a:schemeClr val="bg1"/>
              </a:solidFill>
            </a:endParaRPr>
          </a:p>
        </p:txBody>
      </p:sp>
      <p:pic>
        <p:nvPicPr>
          <p:cNvPr id="6" name="Picture 5">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spTree>
    <p:extLst>
      <p:ext uri="{BB962C8B-B14F-4D97-AF65-F5344CB8AC3E}">
        <p14:creationId xmlns:p14="http://schemas.microsoft.com/office/powerpoint/2010/main" val="3272043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4695" y="98088"/>
            <a:ext cx="5194409" cy="514535"/>
          </a:xfrm>
        </p:spPr>
        <p:txBody>
          <a:bodyPr/>
          <a:lstStyle/>
          <a:p>
            <a:pPr eaLnBrk="1" hangingPunct="1"/>
            <a:r>
              <a:rPr lang="en-US" altLang="en-US" sz="3000" dirty="0" smtClean="0">
                <a:solidFill>
                  <a:schemeClr val="bg1"/>
                </a:solidFill>
              </a:rPr>
              <a:t>Context</a:t>
            </a:r>
          </a:p>
        </p:txBody>
      </p:sp>
      <p:sp>
        <p:nvSpPr>
          <p:cNvPr id="19459" name="Content Placeholder 2"/>
          <p:cNvSpPr>
            <a:spLocks noGrp="1"/>
          </p:cNvSpPr>
          <p:nvPr>
            <p:ph idx="1"/>
          </p:nvPr>
        </p:nvSpPr>
        <p:spPr>
          <a:xfrm>
            <a:off x="264695" y="1098216"/>
            <a:ext cx="8422105" cy="4421990"/>
          </a:xfrm>
        </p:spPr>
        <p:txBody>
          <a:bodyPr/>
          <a:lstStyle/>
          <a:p>
            <a:pPr marL="342900" indent="-342900" eaLnBrk="1" hangingPunct="1">
              <a:spcAft>
                <a:spcPts val="800"/>
              </a:spcAft>
              <a:buFontTx/>
              <a:buChar char="•"/>
            </a:pPr>
            <a:endParaRPr lang="en-GB" altLang="en-US" sz="2200" dirty="0" smtClean="0">
              <a:solidFill>
                <a:srgbClr val="01225A"/>
              </a:solidFill>
            </a:endParaRPr>
          </a:p>
          <a:p>
            <a:pPr marL="342900" indent="-342900" eaLnBrk="1" hangingPunct="1">
              <a:spcAft>
                <a:spcPts val="800"/>
              </a:spcAft>
              <a:buFontTx/>
              <a:buChar char="•"/>
            </a:pPr>
            <a:endParaRPr lang="en-GB" altLang="en-US" dirty="0">
              <a:solidFill>
                <a:srgbClr val="01225A"/>
              </a:solidFill>
            </a:endParaRPr>
          </a:p>
          <a:p>
            <a:pPr marL="342900" indent="-342900" eaLnBrk="1" hangingPunct="1">
              <a:spcAft>
                <a:spcPts val="800"/>
              </a:spcAft>
              <a:buFontTx/>
              <a:buChar char="•"/>
            </a:pPr>
            <a:endParaRPr lang="en-US" altLang="en-US" sz="2200" dirty="0">
              <a:solidFill>
                <a:srgbClr val="01225A"/>
              </a:solidFill>
            </a:endParaRPr>
          </a:p>
        </p:txBody>
      </p:sp>
      <p:sp>
        <p:nvSpPr>
          <p:cNvPr id="2" name="TextBox 1"/>
          <p:cNvSpPr txBox="1"/>
          <p:nvPr/>
        </p:nvSpPr>
        <p:spPr>
          <a:xfrm>
            <a:off x="213350" y="666526"/>
            <a:ext cx="8809816" cy="1696875"/>
          </a:xfrm>
          <a:prstGeom prst="rect">
            <a:avLst/>
          </a:prstGeom>
          <a:noFill/>
        </p:spPr>
        <p:txBody>
          <a:bodyPr wrap="square" rtlCol="0">
            <a:spAutoFit/>
          </a:bodyPr>
          <a:lstStyle/>
          <a:p>
            <a:pPr eaLnBrk="1" hangingPunct="1">
              <a:lnSpc>
                <a:spcPct val="150000"/>
              </a:lnSpc>
              <a:spcAft>
                <a:spcPts val="800"/>
              </a:spcAft>
              <a:buClr>
                <a:srgbClr val="D50057"/>
              </a:buClr>
            </a:pPr>
            <a:r>
              <a:rPr lang="en-GB" altLang="en-US" sz="2400" b="1" dirty="0" smtClean="0">
                <a:solidFill>
                  <a:srgbClr val="01225A"/>
                </a:solidFill>
              </a:rPr>
              <a:t>The World Health Organization defines childhood obesity as:</a:t>
            </a:r>
          </a:p>
          <a:p>
            <a:pPr marL="342900" indent="-342900" eaLnBrk="1" hangingPunct="1">
              <a:lnSpc>
                <a:spcPct val="150000"/>
              </a:lnSpc>
              <a:spcBef>
                <a:spcPct val="10000"/>
              </a:spcBef>
              <a:spcAft>
                <a:spcPct val="10000"/>
              </a:spcAft>
              <a:buClr>
                <a:schemeClr val="bg2"/>
              </a:buClr>
              <a:buFont typeface="Calibri" panose="020F0502020204030204" pitchFamily="34" charset="0"/>
              <a:buChar char="•"/>
            </a:pPr>
            <a:r>
              <a:rPr lang="en-GB" sz="2200" dirty="0" smtClean="0">
                <a:solidFill>
                  <a:srgbClr val="002060"/>
                </a:solidFill>
              </a:rPr>
              <a:t>“Abnormal </a:t>
            </a:r>
            <a:r>
              <a:rPr lang="en-GB" sz="2200" dirty="0">
                <a:solidFill>
                  <a:srgbClr val="002060"/>
                </a:solidFill>
              </a:rPr>
              <a:t>or excessive fat accumulation that presents a risk to health'' </a:t>
            </a:r>
          </a:p>
          <a:p>
            <a:pPr marL="342900" indent="-342900" eaLnBrk="1" hangingPunct="1">
              <a:spcBef>
                <a:spcPct val="10000"/>
              </a:spcBef>
              <a:spcAft>
                <a:spcPct val="10000"/>
              </a:spcAft>
              <a:buClr>
                <a:schemeClr val="bg2"/>
              </a:buClr>
              <a:buFont typeface="Calibri" panose="020F0502020204030204" pitchFamily="34" charset="0"/>
              <a:buChar char="•"/>
            </a:pPr>
            <a:r>
              <a:rPr lang="en-GB" sz="2200" dirty="0" smtClean="0">
                <a:solidFill>
                  <a:srgbClr val="002060"/>
                </a:solidFill>
              </a:rPr>
              <a:t>“One </a:t>
            </a:r>
            <a:r>
              <a:rPr lang="en-GB" sz="2200" dirty="0">
                <a:solidFill>
                  <a:srgbClr val="002060"/>
                </a:solidFill>
              </a:rPr>
              <a:t>of the most serious public health challenges of the 21</a:t>
            </a:r>
            <a:r>
              <a:rPr lang="en-GB" sz="2200" baseline="30000" dirty="0">
                <a:solidFill>
                  <a:srgbClr val="002060"/>
                </a:solidFill>
              </a:rPr>
              <a:t>st</a:t>
            </a:r>
            <a:r>
              <a:rPr lang="en-GB" sz="2200" dirty="0">
                <a:solidFill>
                  <a:srgbClr val="002060"/>
                </a:solidFill>
              </a:rPr>
              <a:t> century."</a:t>
            </a:r>
          </a:p>
        </p:txBody>
      </p:sp>
      <p:sp>
        <p:nvSpPr>
          <p:cNvPr id="6" name="TextBox 5"/>
          <p:cNvSpPr txBox="1"/>
          <p:nvPr/>
        </p:nvSpPr>
        <p:spPr>
          <a:xfrm>
            <a:off x="213349" y="2350815"/>
            <a:ext cx="8809816" cy="3816429"/>
          </a:xfrm>
          <a:prstGeom prst="rect">
            <a:avLst/>
          </a:prstGeom>
          <a:noFill/>
        </p:spPr>
        <p:txBody>
          <a:bodyPr wrap="square" rtlCol="0">
            <a:spAutoFit/>
          </a:bodyPr>
          <a:lstStyle/>
          <a:p>
            <a:pPr marL="11113" eaLnBrk="1" hangingPunct="1">
              <a:lnSpc>
                <a:spcPct val="150000"/>
              </a:lnSpc>
              <a:spcAft>
                <a:spcPts val="0"/>
              </a:spcAft>
            </a:pPr>
            <a:r>
              <a:rPr lang="en-GB" altLang="en-US" sz="2400" b="1" dirty="0" smtClean="0">
                <a:solidFill>
                  <a:srgbClr val="01225A"/>
                </a:solidFill>
              </a:rPr>
              <a:t>Obesity as a risk factor for poor health and wellbeing….</a:t>
            </a:r>
          </a:p>
          <a:p>
            <a:pPr marL="296863"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In Children….</a:t>
            </a:r>
          </a:p>
          <a:p>
            <a:pPr marL="754063" lvl="1"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Range of adverse health outcomes such as asthma</a:t>
            </a:r>
          </a:p>
          <a:p>
            <a:pPr marL="754063" lvl="1"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Poor self esteem, mental health and stigmatisation</a:t>
            </a:r>
          </a:p>
          <a:p>
            <a:pPr marL="754063" lvl="1"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Risk factor for obesity in adulthood</a:t>
            </a:r>
          </a:p>
          <a:p>
            <a:pPr marL="754063" lvl="1" indent="-285750" eaLnBrk="1" hangingPunct="1">
              <a:spcAft>
                <a:spcPts val="0"/>
              </a:spcAft>
              <a:buClr>
                <a:srgbClr val="D50057"/>
              </a:buClr>
              <a:buFont typeface="Calibri" panose="020F0502020204030204" pitchFamily="34" charset="0"/>
              <a:buChar char="•"/>
            </a:pPr>
            <a:endParaRPr lang="en-GB" sz="800" dirty="0" smtClean="0">
              <a:solidFill>
                <a:srgbClr val="002060"/>
              </a:solidFill>
            </a:endParaRPr>
          </a:p>
          <a:p>
            <a:pPr marL="296863"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In adults….</a:t>
            </a:r>
          </a:p>
          <a:p>
            <a:pPr marL="754063" lvl="1" indent="-285750" eaLnBrk="1" hangingPunct="1">
              <a:spcAft>
                <a:spcPts val="0"/>
              </a:spcAft>
              <a:buClr>
                <a:srgbClr val="D50057"/>
              </a:buClr>
              <a:buFont typeface="Calibri" panose="020F0502020204030204" pitchFamily="34" charset="0"/>
              <a:buChar char="•"/>
            </a:pPr>
            <a:r>
              <a:rPr lang="en-GB" sz="2200" dirty="0" smtClean="0">
                <a:solidFill>
                  <a:srgbClr val="002060"/>
                </a:solidFill>
              </a:rPr>
              <a:t>A leading cause of a range of conditions such as asthma and other </a:t>
            </a:r>
            <a:r>
              <a:rPr lang="en-GB" sz="2200" dirty="0">
                <a:solidFill>
                  <a:srgbClr val="002060"/>
                </a:solidFill>
              </a:rPr>
              <a:t>respiratory problems, eating disorders, mental health disorders and psychosocial risks, cardiovascular diseases, Type 2 diabetes, musculoskeletal problems, sleep </a:t>
            </a:r>
            <a:r>
              <a:rPr lang="en-GB" sz="2200" dirty="0" smtClean="0">
                <a:solidFill>
                  <a:srgbClr val="002060"/>
                </a:solidFill>
              </a:rPr>
              <a:t>apnoea </a:t>
            </a:r>
            <a:r>
              <a:rPr lang="en-GB" sz="2200" dirty="0" err="1" smtClean="0">
                <a:solidFill>
                  <a:srgbClr val="002060"/>
                </a:solidFill>
              </a:rPr>
              <a:t>etc</a:t>
            </a:r>
            <a:r>
              <a:rPr lang="en-GB" sz="2200" dirty="0" smtClean="0">
                <a:solidFill>
                  <a:srgbClr val="002060"/>
                </a:solidFill>
              </a:rPr>
              <a:t>…..                                                   </a:t>
            </a:r>
            <a:endParaRPr lang="en-GB" sz="2200" dirty="0">
              <a:solidFill>
                <a:srgbClr val="002060"/>
              </a:solidFill>
            </a:endParaRP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spTree>
    <p:extLst>
      <p:ext uri="{BB962C8B-B14F-4D97-AF65-F5344CB8AC3E}">
        <p14:creationId xmlns:p14="http://schemas.microsoft.com/office/powerpoint/2010/main" val="20223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9281" y="35333"/>
            <a:ext cx="5194409" cy="514535"/>
          </a:xfrm>
        </p:spPr>
        <p:txBody>
          <a:bodyPr/>
          <a:lstStyle/>
          <a:p>
            <a:pPr eaLnBrk="1" hangingPunct="1"/>
            <a:r>
              <a:rPr lang="en-US" altLang="en-US" sz="3000" dirty="0" smtClean="0">
                <a:solidFill>
                  <a:schemeClr val="bg1"/>
                </a:solidFill>
              </a:rPr>
              <a:t>Context</a:t>
            </a: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34" t="359" r="787" b="450"/>
          <a:stretch/>
        </p:blipFill>
        <p:spPr>
          <a:xfrm>
            <a:off x="1084082" y="801278"/>
            <a:ext cx="6759019" cy="5203596"/>
          </a:xfrm>
          <a:prstGeom prst="rect">
            <a:avLst/>
          </a:prstGeom>
        </p:spPr>
      </p:pic>
      <p:sp>
        <p:nvSpPr>
          <p:cNvPr id="10" name="TextBox 9"/>
          <p:cNvSpPr txBox="1"/>
          <p:nvPr/>
        </p:nvSpPr>
        <p:spPr>
          <a:xfrm>
            <a:off x="3582187" y="3619892"/>
            <a:ext cx="5249158" cy="2062103"/>
          </a:xfrm>
          <a:prstGeom prst="rect">
            <a:avLst/>
          </a:prstGeom>
          <a:noFill/>
        </p:spPr>
        <p:txBody>
          <a:bodyPr wrap="square" rtlCol="0">
            <a:spAutoFit/>
          </a:bodyPr>
          <a:lstStyle/>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Global Burden of Disease illustrates the greatest risk factors for mortality and poor health in Southampton</a:t>
            </a:r>
          </a:p>
          <a:p>
            <a:pPr eaLnBrk="1" hangingPunct="1">
              <a:spcBef>
                <a:spcPct val="10000"/>
              </a:spcBef>
              <a:spcAft>
                <a:spcPct val="10000"/>
              </a:spcAft>
              <a:buClr>
                <a:schemeClr val="bg2"/>
              </a:buClr>
            </a:pPr>
            <a:endParaRPr lang="en-GB" sz="800" dirty="0" smtClean="0">
              <a:solidFill>
                <a:srgbClr val="002060"/>
              </a:solidFill>
            </a:endParaRPr>
          </a:p>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Measured in DALYs – disability adjusted life years lost i.e. the number of years of healthy life lost</a:t>
            </a:r>
          </a:p>
          <a:p>
            <a:pPr eaLnBrk="1" hangingPunct="1">
              <a:spcBef>
                <a:spcPct val="10000"/>
              </a:spcBef>
              <a:spcAft>
                <a:spcPct val="10000"/>
              </a:spcAft>
              <a:buClr>
                <a:schemeClr val="bg2"/>
              </a:buClr>
            </a:pPr>
            <a:endParaRPr lang="en-GB" sz="800" dirty="0" smtClean="0">
              <a:solidFill>
                <a:srgbClr val="002060"/>
              </a:solidFill>
            </a:endParaRPr>
          </a:p>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Dietary risks and high BMI feature in the top three risk factors</a:t>
            </a:r>
          </a:p>
        </p:txBody>
      </p:sp>
      <p:sp>
        <p:nvSpPr>
          <p:cNvPr id="5" name="Oval 4"/>
          <p:cNvSpPr/>
          <p:nvPr/>
        </p:nvSpPr>
        <p:spPr>
          <a:xfrm>
            <a:off x="1112363" y="1168924"/>
            <a:ext cx="1272619" cy="612742"/>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2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p:cTn id="29"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9281" y="35333"/>
            <a:ext cx="5194409" cy="514535"/>
          </a:xfrm>
        </p:spPr>
        <p:txBody>
          <a:bodyPr/>
          <a:lstStyle/>
          <a:p>
            <a:pPr eaLnBrk="1" hangingPunct="1"/>
            <a:r>
              <a:rPr lang="en-US" altLang="en-US" sz="3000" dirty="0" smtClean="0">
                <a:solidFill>
                  <a:schemeClr val="bg1"/>
                </a:solidFill>
              </a:rPr>
              <a:t>Context</a:t>
            </a: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34" t="417" r="1359" b="621"/>
          <a:stretch/>
        </p:blipFill>
        <p:spPr>
          <a:xfrm>
            <a:off x="1036949" y="697584"/>
            <a:ext cx="6815579" cy="5260156"/>
          </a:xfrm>
          <a:prstGeom prst="rect">
            <a:avLst/>
          </a:prstGeom>
        </p:spPr>
      </p:pic>
      <p:sp>
        <p:nvSpPr>
          <p:cNvPr id="10" name="TextBox 9"/>
          <p:cNvSpPr txBox="1"/>
          <p:nvPr/>
        </p:nvSpPr>
        <p:spPr>
          <a:xfrm>
            <a:off x="3440784" y="3327662"/>
            <a:ext cx="5550815" cy="2323713"/>
          </a:xfrm>
          <a:prstGeom prst="rect">
            <a:avLst/>
          </a:prstGeom>
          <a:noFill/>
        </p:spPr>
        <p:txBody>
          <a:bodyPr wrap="square" rtlCol="0">
            <a:spAutoFit/>
          </a:bodyPr>
          <a:lstStyle/>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If we consider the number of years lived with disability (YLD) i.e. years of life lived with any short-term or long-term health loss….</a:t>
            </a:r>
          </a:p>
          <a:p>
            <a:pPr marL="342900" indent="-342900" eaLnBrk="1" hangingPunct="1">
              <a:spcBef>
                <a:spcPct val="10000"/>
              </a:spcBef>
              <a:spcAft>
                <a:spcPct val="10000"/>
              </a:spcAft>
              <a:buClr>
                <a:schemeClr val="bg2"/>
              </a:buClr>
              <a:buFont typeface="Calibri" panose="020F0502020204030204" pitchFamily="34" charset="0"/>
              <a:buChar char="•"/>
            </a:pPr>
            <a:endParaRPr lang="en-GB" sz="800" dirty="0" smtClean="0">
              <a:solidFill>
                <a:srgbClr val="002060"/>
              </a:solidFill>
            </a:endParaRPr>
          </a:p>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High body mass index is the top risk factor in Southampton</a:t>
            </a:r>
          </a:p>
          <a:p>
            <a:pPr marL="342900" indent="-342900" eaLnBrk="1" hangingPunct="1">
              <a:spcBef>
                <a:spcPct val="10000"/>
              </a:spcBef>
              <a:spcAft>
                <a:spcPct val="10000"/>
              </a:spcAft>
              <a:buClr>
                <a:schemeClr val="bg2"/>
              </a:buClr>
              <a:buFont typeface="Calibri" panose="020F0502020204030204" pitchFamily="34" charset="0"/>
              <a:buChar char="•"/>
            </a:pPr>
            <a:endParaRPr lang="en-GB" sz="800" dirty="0" smtClean="0">
              <a:solidFill>
                <a:srgbClr val="002060"/>
              </a:solidFill>
            </a:endParaRPr>
          </a:p>
          <a:p>
            <a:pPr marL="342900" indent="-342900" eaLnBrk="1" hangingPunct="1">
              <a:spcBef>
                <a:spcPct val="10000"/>
              </a:spcBef>
              <a:spcAft>
                <a:spcPct val="10000"/>
              </a:spcAft>
              <a:buClr>
                <a:schemeClr val="bg2"/>
              </a:buClr>
              <a:buFont typeface="Calibri" panose="020F0502020204030204" pitchFamily="34" charset="0"/>
              <a:buChar char="•"/>
            </a:pPr>
            <a:r>
              <a:rPr lang="en-GB" sz="1700" dirty="0" smtClean="0">
                <a:solidFill>
                  <a:srgbClr val="002060"/>
                </a:solidFill>
              </a:rPr>
              <a:t>Illustrates the importance of tackling obesity in the city, both in terms of poor health and the costs to society</a:t>
            </a:r>
          </a:p>
        </p:txBody>
      </p:sp>
      <p:sp>
        <p:nvSpPr>
          <p:cNvPr id="8" name="Oval 7"/>
          <p:cNvSpPr/>
          <p:nvPr/>
        </p:nvSpPr>
        <p:spPr>
          <a:xfrm>
            <a:off x="1093510" y="801278"/>
            <a:ext cx="1046376" cy="320512"/>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9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p:cTn id="3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20940" y="1087764"/>
            <a:ext cx="8484871" cy="4258935"/>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2400" dirty="0" smtClean="0">
              <a:solidFill>
                <a:srgbClr val="01225A"/>
              </a:solidFill>
            </a:endParaRPr>
          </a:p>
        </p:txBody>
      </p:sp>
      <p:sp>
        <p:nvSpPr>
          <p:cNvPr id="2" name="Title 1"/>
          <p:cNvSpPr>
            <a:spLocks noGrp="1"/>
          </p:cNvSpPr>
          <p:nvPr>
            <p:ph type="title"/>
          </p:nvPr>
        </p:nvSpPr>
        <p:spPr>
          <a:xfrm>
            <a:off x="40104" y="24735"/>
            <a:ext cx="8951495" cy="535731"/>
          </a:xfrm>
        </p:spPr>
        <p:txBody>
          <a:bodyPr/>
          <a:lstStyle/>
          <a:p>
            <a:r>
              <a:rPr lang="en-GB" sz="2800" dirty="0" smtClean="0">
                <a:solidFill>
                  <a:schemeClr val="bg1"/>
                </a:solidFill>
              </a:rPr>
              <a:t>How </a:t>
            </a:r>
            <a:r>
              <a:rPr lang="en-GB" sz="2800" dirty="0" smtClean="0"/>
              <a:t>do we measure obesity?</a:t>
            </a:r>
            <a:r>
              <a:rPr lang="en-GB" sz="2400" dirty="0" smtClean="0">
                <a:solidFill>
                  <a:schemeClr val="bg1"/>
                </a:solidFill>
              </a:rPr>
              <a:t> </a:t>
            </a:r>
            <a:endParaRPr lang="en-GB" sz="2400" dirty="0">
              <a:solidFill>
                <a:schemeClr val="bg1"/>
              </a:solidFill>
            </a:endParaRPr>
          </a:p>
        </p:txBody>
      </p:sp>
      <p:sp>
        <p:nvSpPr>
          <p:cNvPr id="6" name="Content Placeholder 2"/>
          <p:cNvSpPr txBox="1">
            <a:spLocks/>
          </p:cNvSpPr>
          <p:nvPr/>
        </p:nvSpPr>
        <p:spPr>
          <a:xfrm>
            <a:off x="204282" y="857651"/>
            <a:ext cx="8718183" cy="4915076"/>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ct val="0"/>
              </a:spcBef>
              <a:buFont typeface="Arial" panose="020B0604020202020204" pitchFamily="34" charset="0"/>
              <a:buChar char="•"/>
            </a:pPr>
            <a:r>
              <a:rPr lang="en-GB" altLang="en-US" sz="2400" b="0" dirty="0" smtClean="0">
                <a:solidFill>
                  <a:srgbClr val="01225A"/>
                </a:solidFill>
                <a:latin typeface="Calibri" panose="020F0502020204030204" pitchFamily="34" charset="0"/>
              </a:rPr>
              <a:t>Body Mass Index (BMI) is the accepted way of measuring obesity</a:t>
            </a:r>
          </a:p>
          <a:p>
            <a:pPr marL="1085850" lvl="1" indent="-342900">
              <a:spcBef>
                <a:spcPct val="0"/>
              </a:spcBef>
              <a:buFont typeface="Arial" panose="020B0604020202020204" pitchFamily="34" charset="0"/>
              <a:buChar char="•"/>
            </a:pPr>
            <a:r>
              <a:rPr lang="en-GB" altLang="en-US" sz="2400" dirty="0">
                <a:solidFill>
                  <a:srgbClr val="01225A"/>
                </a:solidFill>
                <a:latin typeface="Calibri" panose="020F0502020204030204" pitchFamily="34" charset="0"/>
              </a:rPr>
              <a:t>divides </a:t>
            </a:r>
            <a:r>
              <a:rPr lang="en-GB" altLang="en-US" sz="2400" dirty="0" smtClean="0">
                <a:solidFill>
                  <a:srgbClr val="01225A"/>
                </a:solidFill>
                <a:latin typeface="Calibri" panose="020F0502020204030204" pitchFamily="34" charset="0"/>
              </a:rPr>
              <a:t>a persons weight </a:t>
            </a:r>
            <a:r>
              <a:rPr lang="en-GB" altLang="en-US" sz="2400" dirty="0">
                <a:solidFill>
                  <a:srgbClr val="01225A"/>
                </a:solidFill>
                <a:latin typeface="Calibri" panose="020F0502020204030204" pitchFamily="34" charset="0"/>
              </a:rPr>
              <a:t>in kilograms by their height in metres </a:t>
            </a:r>
            <a:r>
              <a:rPr lang="en-GB" altLang="en-US" sz="2400" dirty="0" smtClean="0">
                <a:solidFill>
                  <a:srgbClr val="01225A"/>
                </a:solidFill>
                <a:latin typeface="Calibri" panose="020F0502020204030204" pitchFamily="34" charset="0"/>
              </a:rPr>
              <a:t>squared</a:t>
            </a:r>
          </a:p>
          <a:p>
            <a:pPr lvl="1" indent="0">
              <a:spcBef>
                <a:spcPct val="0"/>
              </a:spcBef>
              <a:buNone/>
            </a:pPr>
            <a:endParaRPr lang="en-GB" altLang="en-US" sz="240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sz="2400" b="0" dirty="0" smtClean="0">
                <a:solidFill>
                  <a:srgbClr val="01225A"/>
                </a:solidFill>
                <a:latin typeface="Calibri" panose="020F0502020204030204" pitchFamily="34" charset="0"/>
              </a:rPr>
              <a:t>Adults </a:t>
            </a:r>
            <a:r>
              <a:rPr lang="en-GB" altLang="en-US" sz="2400" b="0" dirty="0">
                <a:solidFill>
                  <a:srgbClr val="01225A"/>
                </a:solidFill>
                <a:latin typeface="Calibri" panose="020F0502020204030204" pitchFamily="34" charset="0"/>
              </a:rPr>
              <a:t>are classified as overweight or obese if their BMI is above specified </a:t>
            </a:r>
            <a:r>
              <a:rPr lang="en-GB" altLang="en-US" sz="2400" b="0" dirty="0" smtClean="0">
                <a:solidFill>
                  <a:srgbClr val="01225A"/>
                </a:solidFill>
                <a:latin typeface="Calibri" panose="020F0502020204030204" pitchFamily="34" charset="0"/>
              </a:rPr>
              <a:t>levels…..overweight &gt; 25; obesity &gt; 30 </a:t>
            </a:r>
          </a:p>
          <a:p>
            <a:pPr marL="342900" indent="-342900">
              <a:spcBef>
                <a:spcPct val="0"/>
              </a:spcBef>
              <a:buFont typeface="Arial" panose="020B0604020202020204" pitchFamily="34" charset="0"/>
              <a:buChar char="•"/>
            </a:pPr>
            <a:endParaRPr lang="en-GB" altLang="en-US" sz="24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sz="2400" b="0" dirty="0" smtClean="0">
                <a:solidFill>
                  <a:srgbClr val="01225A"/>
                </a:solidFill>
                <a:latin typeface="Calibri" panose="020F0502020204030204" pitchFamily="34" charset="0"/>
              </a:rPr>
              <a:t>However</a:t>
            </a:r>
            <a:r>
              <a:rPr lang="en-GB" altLang="en-US" sz="2400" b="0" dirty="0">
                <a:solidFill>
                  <a:srgbClr val="01225A"/>
                </a:solidFill>
                <a:latin typeface="Calibri" panose="020F0502020204030204" pitchFamily="34" charset="0"/>
              </a:rPr>
              <a:t>, such levels are not appropriate for children as their BMI changes considerably with </a:t>
            </a:r>
            <a:r>
              <a:rPr lang="en-GB" altLang="en-US" sz="2400" b="0" dirty="0" smtClean="0">
                <a:solidFill>
                  <a:srgbClr val="01225A"/>
                </a:solidFill>
                <a:latin typeface="Calibri" panose="020F0502020204030204" pitchFamily="34" charset="0"/>
              </a:rPr>
              <a:t>age and gender </a:t>
            </a:r>
          </a:p>
          <a:p>
            <a:pPr marL="342900" indent="-342900">
              <a:spcBef>
                <a:spcPct val="0"/>
              </a:spcBef>
              <a:buFont typeface="Arial" panose="020B0604020202020204" pitchFamily="34" charset="0"/>
              <a:buChar char="•"/>
            </a:pPr>
            <a:endParaRPr lang="en-GB" altLang="en-US" sz="24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sz="2400" b="0" dirty="0" smtClean="0">
                <a:solidFill>
                  <a:srgbClr val="01225A"/>
                </a:solidFill>
                <a:latin typeface="Calibri" panose="020F0502020204030204" pitchFamily="34" charset="0"/>
              </a:rPr>
              <a:t>Therefore, children’s BMI is standardised for their age and sex by comparing against a recognised standard – known as the 1990 UK standard</a:t>
            </a: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spTree>
    <p:extLst>
      <p:ext uri="{BB962C8B-B14F-4D97-AF65-F5344CB8AC3E}">
        <p14:creationId xmlns:p14="http://schemas.microsoft.com/office/powerpoint/2010/main" val="35887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320940" y="1087764"/>
            <a:ext cx="8484871" cy="4258935"/>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GB" altLang="en-US" sz="2400" dirty="0" smtClean="0">
              <a:solidFill>
                <a:srgbClr val="01225A"/>
              </a:solidFill>
            </a:endParaRPr>
          </a:p>
        </p:txBody>
      </p:sp>
      <p:sp>
        <p:nvSpPr>
          <p:cNvPr id="2" name="Title 1"/>
          <p:cNvSpPr>
            <a:spLocks noGrp="1"/>
          </p:cNvSpPr>
          <p:nvPr>
            <p:ph type="title"/>
          </p:nvPr>
        </p:nvSpPr>
        <p:spPr>
          <a:xfrm>
            <a:off x="40104" y="24735"/>
            <a:ext cx="8951495" cy="535731"/>
          </a:xfrm>
        </p:spPr>
        <p:txBody>
          <a:bodyPr/>
          <a:lstStyle/>
          <a:p>
            <a:r>
              <a:rPr lang="en-GB" sz="2800" dirty="0" smtClean="0">
                <a:solidFill>
                  <a:schemeClr val="bg1"/>
                </a:solidFill>
              </a:rPr>
              <a:t>How </a:t>
            </a:r>
            <a:r>
              <a:rPr lang="en-GB" sz="2800" dirty="0" smtClean="0"/>
              <a:t>do we measure obesity?</a:t>
            </a:r>
            <a:r>
              <a:rPr lang="en-GB" sz="2400" dirty="0" smtClean="0">
                <a:solidFill>
                  <a:schemeClr val="bg1"/>
                </a:solidFill>
              </a:rPr>
              <a:t> </a:t>
            </a:r>
            <a:endParaRPr lang="en-GB" sz="2400" dirty="0">
              <a:solidFill>
                <a:schemeClr val="bg1"/>
              </a:solidFill>
            </a:endParaRPr>
          </a:p>
        </p:txBody>
      </p:sp>
      <p:sp>
        <p:nvSpPr>
          <p:cNvPr id="6" name="Content Placeholder 2"/>
          <p:cNvSpPr txBox="1">
            <a:spLocks/>
          </p:cNvSpPr>
          <p:nvPr/>
        </p:nvSpPr>
        <p:spPr>
          <a:xfrm>
            <a:off x="204282" y="746814"/>
            <a:ext cx="8718183" cy="5441549"/>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2"/>
              </a:buClr>
              <a:buFontTx/>
              <a:buNone/>
              <a:defRPr sz="2000" b="1" i="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ct val="0"/>
              </a:spcBef>
              <a:buFont typeface="Arial" panose="020B0604020202020204" pitchFamily="34" charset="0"/>
              <a:buChar char="•"/>
            </a:pPr>
            <a:r>
              <a:rPr lang="en-GB" altLang="en-US" b="0" dirty="0" smtClean="0">
                <a:solidFill>
                  <a:srgbClr val="01225A"/>
                </a:solidFill>
                <a:latin typeface="Calibri" panose="020F0502020204030204" pitchFamily="34" charset="0"/>
              </a:rPr>
              <a:t>Our primary source of information on childhood obesity comes from the National Child Measurement Programme (NCMP) introduced in 2005/06</a:t>
            </a:r>
            <a:endParaRPr lang="en-GB" altLang="en-US"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endParaRPr lang="en-GB" altLang="en-US" sz="8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b="0" dirty="0">
                <a:solidFill>
                  <a:srgbClr val="01225A"/>
                </a:solidFill>
                <a:latin typeface="Calibri" panose="020F0502020204030204" pitchFamily="34" charset="0"/>
              </a:rPr>
              <a:t>Children are measured when they start and leave primary school </a:t>
            </a:r>
            <a:endParaRPr lang="en-GB" altLang="en-US" b="0" dirty="0" smtClean="0">
              <a:solidFill>
                <a:srgbClr val="01225A"/>
              </a:solidFill>
              <a:latin typeface="Calibri" panose="020F0502020204030204" pitchFamily="34" charset="0"/>
            </a:endParaRPr>
          </a:p>
          <a:p>
            <a:pPr marL="1085850" lvl="1" indent="-342900">
              <a:spcBef>
                <a:spcPct val="0"/>
              </a:spcBef>
              <a:buFont typeface="Arial" panose="020B0604020202020204" pitchFamily="34" charset="0"/>
              <a:buChar char="•"/>
            </a:pPr>
            <a:r>
              <a:rPr lang="en-GB" altLang="en-US" sz="2000" b="0" dirty="0" smtClean="0">
                <a:solidFill>
                  <a:srgbClr val="01225A"/>
                </a:solidFill>
                <a:latin typeface="Calibri" panose="020F0502020204030204" pitchFamily="34" charset="0"/>
              </a:rPr>
              <a:t>Year </a:t>
            </a:r>
            <a:r>
              <a:rPr lang="en-GB" altLang="en-US" sz="2000" b="0" dirty="0">
                <a:solidFill>
                  <a:srgbClr val="01225A"/>
                </a:solidFill>
                <a:latin typeface="Calibri" panose="020F0502020204030204" pitchFamily="34" charset="0"/>
              </a:rPr>
              <a:t>R </a:t>
            </a:r>
            <a:r>
              <a:rPr lang="en-GB" altLang="en-US" sz="2000" b="0" dirty="0" smtClean="0">
                <a:solidFill>
                  <a:srgbClr val="01225A"/>
                </a:solidFill>
                <a:latin typeface="Calibri" panose="020F0502020204030204" pitchFamily="34" charset="0"/>
              </a:rPr>
              <a:t>(4-5 year olds) and </a:t>
            </a:r>
            <a:r>
              <a:rPr lang="en-GB" altLang="en-US" sz="2000" b="0" dirty="0">
                <a:solidFill>
                  <a:srgbClr val="01225A"/>
                </a:solidFill>
                <a:latin typeface="Calibri" panose="020F0502020204030204" pitchFamily="34" charset="0"/>
              </a:rPr>
              <a:t>Year 6 </a:t>
            </a:r>
            <a:r>
              <a:rPr lang="en-GB" altLang="en-US" sz="2000" b="0" dirty="0" smtClean="0">
                <a:solidFill>
                  <a:srgbClr val="01225A"/>
                </a:solidFill>
                <a:latin typeface="Calibri" panose="020F0502020204030204" pitchFamily="34" charset="0"/>
              </a:rPr>
              <a:t>(10-11 year olds)</a:t>
            </a:r>
            <a:endParaRPr lang="en-GB" altLang="en-US" sz="20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endParaRPr lang="en-GB" altLang="en-US" sz="8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b="0" dirty="0">
                <a:solidFill>
                  <a:srgbClr val="01225A"/>
                </a:solidFill>
                <a:latin typeface="Calibri" panose="020F0502020204030204" pitchFamily="34" charset="0"/>
              </a:rPr>
              <a:t>Height and weight </a:t>
            </a:r>
            <a:r>
              <a:rPr lang="en-GB" altLang="en-US" b="0" dirty="0" smtClean="0">
                <a:solidFill>
                  <a:srgbClr val="01225A"/>
                </a:solidFill>
                <a:latin typeface="Calibri" panose="020F0502020204030204" pitchFamily="34" charset="0"/>
              </a:rPr>
              <a:t>is measured </a:t>
            </a:r>
            <a:r>
              <a:rPr lang="en-GB" altLang="en-US" b="0" dirty="0">
                <a:solidFill>
                  <a:srgbClr val="01225A"/>
                </a:solidFill>
                <a:latin typeface="Calibri" panose="020F0502020204030204" pitchFamily="34" charset="0"/>
              </a:rPr>
              <a:t>by </a:t>
            </a:r>
            <a:r>
              <a:rPr lang="en-GB" altLang="en-US" b="0" dirty="0" smtClean="0">
                <a:solidFill>
                  <a:srgbClr val="01225A"/>
                </a:solidFill>
                <a:latin typeface="Calibri" panose="020F0502020204030204" pitchFamily="34" charset="0"/>
              </a:rPr>
              <a:t>Public Health school nurses and recorded along with various demographic information </a:t>
            </a:r>
          </a:p>
          <a:p>
            <a:pPr marL="342900" indent="-342900">
              <a:spcBef>
                <a:spcPct val="0"/>
              </a:spcBef>
              <a:buFont typeface="Arial" panose="020B0604020202020204" pitchFamily="34" charset="0"/>
              <a:buChar char="•"/>
            </a:pPr>
            <a:endParaRPr lang="en-GB" altLang="en-US" sz="8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b="0" dirty="0" smtClean="0">
                <a:solidFill>
                  <a:srgbClr val="01225A"/>
                </a:solidFill>
                <a:latin typeface="Calibri" panose="020F0502020204030204" pitchFamily="34" charset="0"/>
              </a:rPr>
              <a:t>BMI adjusted for age and sex by calculating standard </a:t>
            </a:r>
            <a:r>
              <a:rPr lang="en-GB" altLang="en-US" b="0" dirty="0">
                <a:solidFill>
                  <a:srgbClr val="01225A"/>
                </a:solidFill>
                <a:latin typeface="Calibri" panose="020F0502020204030204" pitchFamily="34" charset="0"/>
              </a:rPr>
              <a:t>deviation scores (z-scores) </a:t>
            </a:r>
            <a:r>
              <a:rPr lang="en-GB" altLang="en-US" b="0" dirty="0" smtClean="0">
                <a:solidFill>
                  <a:srgbClr val="01225A"/>
                </a:solidFill>
                <a:latin typeface="Calibri" panose="020F0502020204030204" pitchFamily="34" charset="0"/>
              </a:rPr>
              <a:t>using the 1990 UK reference and then converted </a:t>
            </a:r>
            <a:r>
              <a:rPr lang="en-GB" altLang="en-US" b="0" dirty="0">
                <a:solidFill>
                  <a:srgbClr val="01225A"/>
                </a:solidFill>
                <a:latin typeface="Calibri" panose="020F0502020204030204" pitchFamily="34" charset="0"/>
              </a:rPr>
              <a:t>to centiles (p-scores</a:t>
            </a:r>
            <a:r>
              <a:rPr lang="en-GB" altLang="en-US" b="0" dirty="0" smtClean="0">
                <a:solidFill>
                  <a:srgbClr val="01225A"/>
                </a:solidFill>
                <a:latin typeface="Calibri" panose="020F0502020204030204" pitchFamily="34" charset="0"/>
              </a:rPr>
              <a:t>) </a:t>
            </a:r>
          </a:p>
          <a:p>
            <a:pPr marL="1943100" lvl="3" indent="-342900">
              <a:spcBef>
                <a:spcPct val="0"/>
              </a:spcBef>
              <a:buFont typeface="Arial" panose="020B0604020202020204" pitchFamily="34" charset="0"/>
              <a:buChar char="•"/>
            </a:pPr>
            <a:r>
              <a:rPr lang="en-GB" altLang="en-US" sz="1700" b="0" dirty="0" smtClean="0">
                <a:solidFill>
                  <a:srgbClr val="01225A"/>
                </a:solidFill>
                <a:latin typeface="Calibri" panose="020F0502020204030204" pitchFamily="34" charset="0"/>
              </a:rPr>
              <a:t>Underweight: 2</a:t>
            </a:r>
            <a:r>
              <a:rPr lang="en-GB" altLang="en-US" sz="1700" b="0" baseline="30000" dirty="0" smtClean="0">
                <a:solidFill>
                  <a:srgbClr val="01225A"/>
                </a:solidFill>
                <a:latin typeface="Calibri" panose="020F0502020204030204" pitchFamily="34" charset="0"/>
              </a:rPr>
              <a:t>nd</a:t>
            </a:r>
            <a:r>
              <a:rPr lang="en-GB" altLang="en-US" sz="1700" b="0" dirty="0" smtClean="0">
                <a:solidFill>
                  <a:srgbClr val="01225A"/>
                </a:solidFill>
                <a:latin typeface="Calibri" panose="020F0502020204030204" pitchFamily="34" charset="0"/>
              </a:rPr>
              <a:t> centile or below</a:t>
            </a:r>
          </a:p>
          <a:p>
            <a:pPr marL="1943100" lvl="3" indent="-342900">
              <a:spcBef>
                <a:spcPct val="0"/>
              </a:spcBef>
              <a:buFont typeface="Arial" panose="020B0604020202020204" pitchFamily="34" charset="0"/>
              <a:buChar char="•"/>
            </a:pPr>
            <a:r>
              <a:rPr lang="en-GB" altLang="en-US" sz="1700" dirty="0" smtClean="0">
                <a:solidFill>
                  <a:srgbClr val="01225A"/>
                </a:solidFill>
                <a:latin typeface="Calibri" panose="020F0502020204030204" pitchFamily="34" charset="0"/>
              </a:rPr>
              <a:t>Healthy weight: 2</a:t>
            </a:r>
            <a:r>
              <a:rPr lang="en-GB" altLang="en-US" sz="1700" baseline="30000" dirty="0" smtClean="0">
                <a:solidFill>
                  <a:srgbClr val="01225A"/>
                </a:solidFill>
                <a:latin typeface="Calibri" panose="020F0502020204030204" pitchFamily="34" charset="0"/>
              </a:rPr>
              <a:t>nd</a:t>
            </a:r>
            <a:r>
              <a:rPr lang="en-GB" altLang="en-US" sz="1700" dirty="0" smtClean="0">
                <a:solidFill>
                  <a:srgbClr val="01225A"/>
                </a:solidFill>
                <a:latin typeface="Calibri" panose="020F0502020204030204" pitchFamily="34" charset="0"/>
              </a:rPr>
              <a:t> to 85</a:t>
            </a:r>
            <a:r>
              <a:rPr lang="en-GB" altLang="en-US" sz="1700" baseline="30000" dirty="0" smtClean="0">
                <a:solidFill>
                  <a:srgbClr val="01225A"/>
                </a:solidFill>
                <a:latin typeface="Calibri" panose="020F0502020204030204" pitchFamily="34" charset="0"/>
              </a:rPr>
              <a:t>th</a:t>
            </a:r>
            <a:r>
              <a:rPr lang="en-GB" altLang="en-US" sz="1700" dirty="0" smtClean="0">
                <a:solidFill>
                  <a:srgbClr val="01225A"/>
                </a:solidFill>
                <a:latin typeface="Calibri" panose="020F0502020204030204" pitchFamily="34" charset="0"/>
              </a:rPr>
              <a:t> centile</a:t>
            </a:r>
            <a:endParaRPr lang="en-GB" altLang="en-US" sz="1700" b="0" dirty="0" smtClean="0">
              <a:solidFill>
                <a:srgbClr val="01225A"/>
              </a:solidFill>
              <a:latin typeface="Calibri" panose="020F0502020204030204" pitchFamily="34" charset="0"/>
            </a:endParaRPr>
          </a:p>
          <a:p>
            <a:pPr marL="1943100" lvl="3" indent="-342900">
              <a:spcBef>
                <a:spcPct val="0"/>
              </a:spcBef>
              <a:buFont typeface="Arial" panose="020B0604020202020204" pitchFamily="34" charset="0"/>
              <a:buChar char="•"/>
            </a:pPr>
            <a:r>
              <a:rPr lang="en-GB" altLang="en-US" sz="1700" b="0" dirty="0" smtClean="0">
                <a:solidFill>
                  <a:srgbClr val="01225A"/>
                </a:solidFill>
                <a:latin typeface="Calibri" panose="020F0502020204030204" pitchFamily="34" charset="0"/>
              </a:rPr>
              <a:t>Overweight: 85</a:t>
            </a:r>
            <a:r>
              <a:rPr lang="en-GB" altLang="en-US" sz="1700" b="0" baseline="30000" dirty="0" smtClean="0">
                <a:solidFill>
                  <a:srgbClr val="01225A"/>
                </a:solidFill>
                <a:latin typeface="Calibri" panose="020F0502020204030204" pitchFamily="34" charset="0"/>
              </a:rPr>
              <a:t>th</a:t>
            </a:r>
            <a:r>
              <a:rPr lang="en-GB" altLang="en-US" sz="1700" b="0" dirty="0" smtClean="0">
                <a:solidFill>
                  <a:srgbClr val="01225A"/>
                </a:solidFill>
                <a:latin typeface="Calibri" panose="020F0502020204030204" pitchFamily="34" charset="0"/>
              </a:rPr>
              <a:t> centile and above</a:t>
            </a:r>
          </a:p>
          <a:p>
            <a:pPr marL="1943100" lvl="3" indent="-342900">
              <a:spcBef>
                <a:spcPct val="0"/>
              </a:spcBef>
              <a:buFont typeface="Arial" panose="020B0604020202020204" pitchFamily="34" charset="0"/>
              <a:buChar char="•"/>
            </a:pPr>
            <a:r>
              <a:rPr lang="en-GB" altLang="en-US" sz="1700" dirty="0" smtClean="0">
                <a:solidFill>
                  <a:srgbClr val="01225A"/>
                </a:solidFill>
                <a:latin typeface="Calibri" panose="020F0502020204030204" pitchFamily="34" charset="0"/>
              </a:rPr>
              <a:t>Obese: 95</a:t>
            </a:r>
            <a:r>
              <a:rPr lang="en-GB" altLang="en-US" sz="1700" baseline="30000" dirty="0" smtClean="0">
                <a:solidFill>
                  <a:srgbClr val="01225A"/>
                </a:solidFill>
                <a:latin typeface="Calibri" panose="020F0502020204030204" pitchFamily="34" charset="0"/>
              </a:rPr>
              <a:t>th</a:t>
            </a:r>
            <a:r>
              <a:rPr lang="en-GB" altLang="en-US" sz="1700" dirty="0" smtClean="0">
                <a:solidFill>
                  <a:srgbClr val="01225A"/>
                </a:solidFill>
                <a:latin typeface="Calibri" panose="020F0502020204030204" pitchFamily="34" charset="0"/>
              </a:rPr>
              <a:t> centile and above</a:t>
            </a:r>
            <a:endParaRPr lang="en-GB" altLang="en-US" sz="17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endParaRPr lang="en-GB" altLang="en-US" sz="800" b="0" dirty="0" smtClean="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b="0" dirty="0" smtClean="0">
                <a:solidFill>
                  <a:srgbClr val="01225A"/>
                </a:solidFill>
                <a:latin typeface="Calibri" panose="020F0502020204030204" pitchFamily="34" charset="0"/>
              </a:rPr>
              <a:t>NHS number is recorded to allow individual records to be linked between time points</a:t>
            </a:r>
          </a:p>
          <a:p>
            <a:pPr marL="342900" indent="-342900">
              <a:spcBef>
                <a:spcPct val="0"/>
              </a:spcBef>
              <a:buFont typeface="Arial" panose="020B0604020202020204" pitchFamily="34" charset="0"/>
              <a:buChar char="•"/>
            </a:pPr>
            <a:endParaRPr lang="en-GB" altLang="en-US" sz="800" b="0" dirty="0">
              <a:solidFill>
                <a:srgbClr val="01225A"/>
              </a:solidFill>
              <a:latin typeface="Calibri" panose="020F0502020204030204" pitchFamily="34" charset="0"/>
            </a:endParaRPr>
          </a:p>
          <a:p>
            <a:pPr marL="342900" indent="-342900">
              <a:spcBef>
                <a:spcPct val="0"/>
              </a:spcBef>
              <a:buFont typeface="Arial" panose="020B0604020202020204" pitchFamily="34" charset="0"/>
              <a:buChar char="•"/>
            </a:pPr>
            <a:r>
              <a:rPr lang="en-GB" altLang="en-US" b="0" dirty="0" smtClean="0">
                <a:solidFill>
                  <a:srgbClr val="01225A"/>
                </a:solidFill>
                <a:latin typeface="Calibri" panose="020F0502020204030204" pitchFamily="34" charset="0"/>
              </a:rPr>
              <a:t>Local coverage is consistently higher than the national average; over 95% in last 4 years, meaning this is a very reliable dataset</a:t>
            </a:r>
            <a:endParaRPr lang="en-GB" altLang="en-US" b="0" dirty="0">
              <a:solidFill>
                <a:srgbClr val="EC6A02"/>
              </a:solidFill>
            </a:endParaRPr>
          </a:p>
        </p:txBody>
      </p:sp>
      <p:pic>
        <p:nvPicPr>
          <p:cNvPr id="7" name="Picture 6">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8615" y="1109"/>
            <a:ext cx="582984" cy="582984"/>
          </a:xfrm>
          <a:prstGeom prst="rect">
            <a:avLst/>
          </a:prstGeom>
        </p:spPr>
      </p:pic>
    </p:spTree>
    <p:extLst>
      <p:ext uri="{BB962C8B-B14F-4D97-AF65-F5344CB8AC3E}">
        <p14:creationId xmlns:p14="http://schemas.microsoft.com/office/powerpoint/2010/main" val="37200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49450"/>
            <a:ext cx="7603958" cy="1034382"/>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p:cNvSpPr>
            <a:spLocks noGrp="1"/>
          </p:cNvSpPr>
          <p:nvPr>
            <p:ph type="ctrTitle"/>
          </p:nvPr>
        </p:nvSpPr>
        <p:spPr>
          <a:xfrm>
            <a:off x="106063" y="1716388"/>
            <a:ext cx="7772400" cy="1470025"/>
          </a:xfrm>
        </p:spPr>
        <p:txBody>
          <a:bodyPr/>
          <a:lstStyle/>
          <a:p>
            <a:pPr eaLnBrk="1" hangingPunct="1"/>
            <a:r>
              <a:rPr lang="en-GB" altLang="en-US" sz="3200" dirty="0" smtClean="0">
                <a:solidFill>
                  <a:schemeClr val="bg1"/>
                </a:solidFill>
              </a:rPr>
              <a:t>Childhood obesity data</a:t>
            </a:r>
            <a:endParaRPr lang="en-GB" altLang="en-US" sz="3200" dirty="0">
              <a:solidFill>
                <a:schemeClr val="bg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5489" y="3175261"/>
            <a:ext cx="1143000" cy="1143000"/>
          </a:xfrm>
          <a:prstGeom prst="rect">
            <a:avLst/>
          </a:prstGeom>
        </p:spPr>
      </p:pic>
      <p:sp>
        <p:nvSpPr>
          <p:cNvPr id="3" name="TextBox 2"/>
          <p:cNvSpPr txBox="1"/>
          <p:nvPr/>
        </p:nvSpPr>
        <p:spPr>
          <a:xfrm>
            <a:off x="1858489" y="3546706"/>
            <a:ext cx="2303813" cy="400110"/>
          </a:xfrm>
          <a:prstGeom prst="rect">
            <a:avLst/>
          </a:prstGeom>
          <a:noFill/>
        </p:spPr>
        <p:txBody>
          <a:bodyPr wrap="square" rtlCol="0">
            <a:spAutoFit/>
          </a:bodyPr>
          <a:lstStyle/>
          <a:p>
            <a:r>
              <a:rPr lang="en-GB" sz="2000" b="1" dirty="0" smtClean="0">
                <a:solidFill>
                  <a:srgbClr val="01225A"/>
                </a:solidFill>
              </a:rPr>
              <a:t>Benchmarking</a:t>
            </a:r>
            <a:endParaRPr lang="en-GB" sz="2000" b="1" dirty="0">
              <a:solidFill>
                <a:srgbClr val="01225A"/>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4750" y="3098655"/>
            <a:ext cx="1143000" cy="1143000"/>
          </a:xfrm>
          <a:prstGeom prst="rect">
            <a:avLst/>
          </a:prstGeom>
        </p:spPr>
      </p:pic>
      <p:sp>
        <p:nvSpPr>
          <p:cNvPr id="9" name="TextBox 8"/>
          <p:cNvSpPr txBox="1"/>
          <p:nvPr/>
        </p:nvSpPr>
        <p:spPr>
          <a:xfrm>
            <a:off x="6417750" y="3470100"/>
            <a:ext cx="1304132" cy="400110"/>
          </a:xfrm>
          <a:prstGeom prst="rect">
            <a:avLst/>
          </a:prstGeom>
          <a:noFill/>
        </p:spPr>
        <p:txBody>
          <a:bodyPr wrap="square" rtlCol="0">
            <a:spAutoFit/>
          </a:bodyPr>
          <a:lstStyle/>
          <a:p>
            <a:r>
              <a:rPr lang="en-GB" sz="2000" b="1" dirty="0">
                <a:solidFill>
                  <a:srgbClr val="01225A"/>
                </a:solidFill>
              </a:rPr>
              <a:t>T</a:t>
            </a:r>
            <a:r>
              <a:rPr lang="en-GB" sz="2000" b="1" dirty="0" smtClean="0">
                <a:solidFill>
                  <a:srgbClr val="01225A"/>
                </a:solidFill>
              </a:rPr>
              <a:t>rends</a:t>
            </a:r>
            <a:endParaRPr lang="en-GB" sz="2000" b="1" dirty="0">
              <a:solidFill>
                <a:srgbClr val="01225A"/>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3569" y="4242965"/>
            <a:ext cx="1028700" cy="1028700"/>
          </a:xfrm>
          <a:prstGeom prst="rect">
            <a:avLst/>
          </a:prstGeom>
        </p:spPr>
      </p:pic>
      <p:sp>
        <p:nvSpPr>
          <p:cNvPr id="11" name="TextBox 10"/>
          <p:cNvSpPr txBox="1"/>
          <p:nvPr/>
        </p:nvSpPr>
        <p:spPr>
          <a:xfrm>
            <a:off x="3086279" y="4654114"/>
            <a:ext cx="4143224" cy="400110"/>
          </a:xfrm>
          <a:prstGeom prst="rect">
            <a:avLst/>
          </a:prstGeom>
          <a:noFill/>
        </p:spPr>
        <p:txBody>
          <a:bodyPr wrap="square" rtlCol="0">
            <a:spAutoFit/>
          </a:bodyPr>
          <a:lstStyle/>
          <a:p>
            <a:r>
              <a:rPr lang="en-GB" sz="2000" b="1" dirty="0" smtClean="0">
                <a:solidFill>
                  <a:srgbClr val="01225A"/>
                </a:solidFill>
              </a:rPr>
              <a:t>Deep dive – spatial variations</a:t>
            </a:r>
            <a:endParaRPr lang="en-GB" sz="2000" b="1" dirty="0">
              <a:solidFill>
                <a:srgbClr val="01225A"/>
              </a:solidFill>
            </a:endParaRPr>
          </a:p>
        </p:txBody>
      </p:sp>
      <p:pic>
        <p:nvPicPr>
          <p:cNvPr id="12" name="Picture 11">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9559" y="69347"/>
            <a:ext cx="582984" cy="582984"/>
          </a:xfrm>
          <a:prstGeom prst="rect">
            <a:avLst/>
          </a:prstGeom>
        </p:spPr>
      </p:pic>
    </p:spTree>
    <p:extLst>
      <p:ext uri="{BB962C8B-B14F-4D97-AF65-F5344CB8AC3E}">
        <p14:creationId xmlns:p14="http://schemas.microsoft.com/office/powerpoint/2010/main" val="43180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16780</TotalTime>
  <Words>2521</Words>
  <Application>Microsoft Office PowerPoint</Application>
  <PresentationFormat>On-screen Show (4:3)</PresentationFormat>
  <Paragraphs>291</Paragraphs>
  <Slides>29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 Unicode MS</vt:lpstr>
      <vt:lpstr>Arial</vt:lpstr>
      <vt:lpstr>Calibri</vt:lpstr>
      <vt:lpstr>Segoe UI Semibold</vt:lpstr>
      <vt:lpstr>Wingdings</vt:lpstr>
      <vt:lpstr>Office Theme</vt:lpstr>
      <vt:lpstr>PowerPoint Presentation</vt:lpstr>
      <vt:lpstr>Contents</vt:lpstr>
      <vt:lpstr>Context - childhood obesity and NCMP</vt:lpstr>
      <vt:lpstr>Context</vt:lpstr>
      <vt:lpstr>Context</vt:lpstr>
      <vt:lpstr>Context</vt:lpstr>
      <vt:lpstr>How do we measure obesity? </vt:lpstr>
      <vt:lpstr>How do we measure obesity? </vt:lpstr>
      <vt:lpstr>Childhood obesity data</vt:lpstr>
      <vt:lpstr>Context</vt:lpstr>
      <vt:lpstr>NCMP - Benchmarking</vt:lpstr>
      <vt:lpstr>Prevalence of overweight (including obese)</vt:lpstr>
      <vt:lpstr>Prevalence of obese</vt:lpstr>
      <vt:lpstr>NCMP - Trends</vt:lpstr>
      <vt:lpstr>Childhood obesity trends – Overweight incl. Obese</vt:lpstr>
      <vt:lpstr>Childhood obesity trends – Obese</vt:lpstr>
      <vt:lpstr>NCMP – Deep dive </vt:lpstr>
      <vt:lpstr>Gender differences</vt:lpstr>
      <vt:lpstr>Overweight incl. Obese prevalence at Ward Level</vt:lpstr>
      <vt:lpstr>Obese prevalence at Ward Level</vt:lpstr>
      <vt:lpstr>IMD (2015) – Map of ENGLAND Deprivation Deciles </vt:lpstr>
      <vt:lpstr>PowerPoint Presentation</vt:lpstr>
      <vt:lpstr>Year 6 Obesity by IMD 2015 (Local Quintiles)</vt:lpstr>
      <vt:lpstr>NCMP - Linked analysis</vt:lpstr>
      <vt:lpstr>Linked analysis – Southampton children</vt:lpstr>
      <vt:lpstr>Linked analysis – changes in weight status in Southampton</vt:lpstr>
      <vt:lpstr>Further Information</vt:lpstr>
      <vt:lpstr>Questions &amp; Discussion</vt:lpstr>
      <vt:lpstr>PowerPoint Presentation</vt:lpstr>
    </vt:vector>
  </TitlesOfParts>
  <Company>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NCMP Intellegence</dc:title>
  <dc:creator>Southampton City Council</dc:creator>
  <cp:keywords>NCMP, Obesity, Healthy weight</cp:keywords>
  <cp:lastModifiedBy>Mead, Vanella</cp:lastModifiedBy>
  <cp:revision>967</cp:revision>
  <cp:lastPrinted>2019-09-18T10:08:38Z</cp:lastPrinted>
  <dcterms:created xsi:type="dcterms:W3CDTF">2014-08-15T14:28:23Z</dcterms:created>
  <dcterms:modified xsi:type="dcterms:W3CDTF">2020-07-28T14:51:42Z</dcterms:modified>
</cp:coreProperties>
</file>